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8288000" cy="10287000"/>
  <p:notesSz cx="6858000" cy="9144000"/>
  <p:embeddedFontLst>
    <p:embeddedFont>
      <p:font typeface="Arial Bold" panose="020B0604020202020204" charset="0"/>
      <p:regular r:id="rId11"/>
    </p:embeddedFont>
    <p:embeddedFont>
      <p:font typeface="Berthold Block" panose="020B0604020202020204" charset="0"/>
      <p:regular r:id="rId12"/>
    </p:embeddedFont>
    <p:embeddedFont>
      <p:font typeface="Montserrat Heavy" panose="020B0604020202020204" charset="0"/>
      <p:regular r:id="rId13"/>
    </p:embeddedFont>
    <p:embeddedFont>
      <p:font typeface="Montserrat Semi-Bold"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362"/>
    <a:srgbClr val="EEFB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1" d="100"/>
          <a:sy n="41" d="100"/>
        </p:scale>
        <p:origin x="97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DA11B-583A-48A0-909C-88A7B77217E4}" type="datetimeFigureOut">
              <a:rPr lang="pt-BR" smtClean="0"/>
              <a:t>05/12/2025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A077E7-13E9-498C-8BC3-EE0ADFCA2EB1}" type="slidenum">
              <a:rPr lang="pt-BR" smtClean="0"/>
              <a:t>‹nº›</a:t>
            </a:fld>
            <a:endParaRPr lang="pt-BR"/>
          </a:p>
        </p:txBody>
      </p:sp>
    </p:spTree>
    <p:extLst>
      <p:ext uri="{BB962C8B-B14F-4D97-AF65-F5344CB8AC3E}">
        <p14:creationId xmlns:p14="http://schemas.microsoft.com/office/powerpoint/2010/main" val="509470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98A077E7-13E9-498C-8BC3-EE0ADFCA2EB1}" type="slidenum">
              <a:rPr lang="pt-BR" smtClean="0"/>
              <a:t>1</a:t>
            </a:fld>
            <a:endParaRPr lang="pt-BR"/>
          </a:p>
        </p:txBody>
      </p:sp>
    </p:spTree>
    <p:extLst>
      <p:ext uri="{BB962C8B-B14F-4D97-AF65-F5344CB8AC3E}">
        <p14:creationId xmlns:p14="http://schemas.microsoft.com/office/powerpoint/2010/main" val="4052376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flipH="1" flipV="1">
            <a:off x="10035602" y="-254778"/>
            <a:ext cx="10465715" cy="2157929"/>
          </a:xfrm>
          <a:custGeom>
            <a:avLst/>
            <a:gdLst/>
            <a:ahLst/>
            <a:cxnLst/>
            <a:rect l="l" t="t" r="r" b="b"/>
            <a:pathLst>
              <a:path w="10465715" h="2157929">
                <a:moveTo>
                  <a:pt x="10465716" y="2157930"/>
                </a:moveTo>
                <a:lnTo>
                  <a:pt x="0" y="2157930"/>
                </a:lnTo>
                <a:lnTo>
                  <a:pt x="0" y="0"/>
                </a:lnTo>
                <a:lnTo>
                  <a:pt x="10465716" y="0"/>
                </a:lnTo>
                <a:lnTo>
                  <a:pt x="10465716" y="2157930"/>
                </a:lnTo>
                <a:close/>
              </a:path>
            </a:pathLst>
          </a:custGeom>
          <a:blipFill>
            <a:blip r:embed="rId3"/>
            <a:stretch>
              <a:fillRect t="-482530" b="-23705"/>
            </a:stretch>
          </a:blipFill>
        </p:spPr>
        <p:txBody>
          <a:bodyPr/>
          <a:lstStyle/>
          <a:p>
            <a:endParaRPr lang="pt-BR"/>
          </a:p>
        </p:txBody>
      </p:sp>
      <p:sp>
        <p:nvSpPr>
          <p:cNvPr id="3" name="Freeform 3"/>
          <p:cNvSpPr/>
          <p:nvPr/>
        </p:nvSpPr>
        <p:spPr>
          <a:xfrm flipH="1" flipV="1">
            <a:off x="-430113" y="-254778"/>
            <a:ext cx="10465715" cy="2157929"/>
          </a:xfrm>
          <a:custGeom>
            <a:avLst/>
            <a:gdLst/>
            <a:ahLst/>
            <a:cxnLst/>
            <a:rect l="l" t="t" r="r" b="b"/>
            <a:pathLst>
              <a:path w="10465715" h="2157929">
                <a:moveTo>
                  <a:pt x="10465715" y="2157930"/>
                </a:moveTo>
                <a:lnTo>
                  <a:pt x="0" y="2157930"/>
                </a:lnTo>
                <a:lnTo>
                  <a:pt x="0" y="0"/>
                </a:lnTo>
                <a:lnTo>
                  <a:pt x="10465715" y="0"/>
                </a:lnTo>
                <a:lnTo>
                  <a:pt x="10465715" y="2157930"/>
                </a:lnTo>
                <a:close/>
              </a:path>
            </a:pathLst>
          </a:custGeom>
          <a:blipFill>
            <a:blip r:embed="rId3"/>
            <a:stretch>
              <a:fillRect t="-482530" b="-23705"/>
            </a:stretch>
          </a:blipFill>
        </p:spPr>
        <p:txBody>
          <a:bodyPr/>
          <a:lstStyle/>
          <a:p>
            <a:endParaRPr lang="pt-BR"/>
          </a:p>
        </p:txBody>
      </p:sp>
      <p:sp>
        <p:nvSpPr>
          <p:cNvPr id="2" name="Freeform 2"/>
          <p:cNvSpPr/>
          <p:nvPr/>
        </p:nvSpPr>
        <p:spPr>
          <a:xfrm>
            <a:off x="7822285" y="9810072"/>
            <a:ext cx="10465715" cy="2157929"/>
          </a:xfrm>
          <a:custGeom>
            <a:avLst/>
            <a:gdLst/>
            <a:ahLst/>
            <a:cxnLst/>
            <a:rect l="l" t="t" r="r" b="b"/>
            <a:pathLst>
              <a:path w="10465715" h="2157929">
                <a:moveTo>
                  <a:pt x="0" y="0"/>
                </a:moveTo>
                <a:lnTo>
                  <a:pt x="10465715" y="0"/>
                </a:lnTo>
                <a:lnTo>
                  <a:pt x="10465715" y="2157930"/>
                </a:lnTo>
                <a:lnTo>
                  <a:pt x="0" y="2157930"/>
                </a:lnTo>
                <a:lnTo>
                  <a:pt x="0" y="0"/>
                </a:lnTo>
                <a:close/>
              </a:path>
            </a:pathLst>
          </a:custGeom>
          <a:blipFill>
            <a:blip r:embed="rId3"/>
            <a:stretch>
              <a:fillRect t="-482530" b="-23705"/>
            </a:stretch>
          </a:blipFill>
        </p:spPr>
        <p:txBody>
          <a:bodyPr/>
          <a:lstStyle/>
          <a:p>
            <a:endParaRPr lang="pt-BR"/>
          </a:p>
        </p:txBody>
      </p:sp>
      <p:sp>
        <p:nvSpPr>
          <p:cNvPr id="5" name="Freeform 5"/>
          <p:cNvSpPr/>
          <p:nvPr/>
        </p:nvSpPr>
        <p:spPr>
          <a:xfrm flipH="1">
            <a:off x="-2020530" y="9810750"/>
            <a:ext cx="10465715" cy="2157929"/>
          </a:xfrm>
          <a:custGeom>
            <a:avLst/>
            <a:gdLst/>
            <a:ahLst/>
            <a:cxnLst/>
            <a:rect l="l" t="t" r="r" b="b"/>
            <a:pathLst>
              <a:path w="10465715" h="2157929">
                <a:moveTo>
                  <a:pt x="10465715" y="0"/>
                </a:moveTo>
                <a:lnTo>
                  <a:pt x="0" y="0"/>
                </a:lnTo>
                <a:lnTo>
                  <a:pt x="0" y="2157929"/>
                </a:lnTo>
                <a:lnTo>
                  <a:pt x="10465715" y="2157929"/>
                </a:lnTo>
                <a:lnTo>
                  <a:pt x="10465715" y="0"/>
                </a:lnTo>
                <a:close/>
              </a:path>
            </a:pathLst>
          </a:custGeom>
          <a:blipFill>
            <a:blip r:embed="rId3"/>
            <a:stretch>
              <a:fillRect t="-482530" b="-23705"/>
            </a:stretch>
          </a:blipFill>
        </p:spPr>
        <p:txBody>
          <a:bodyPr/>
          <a:lstStyle/>
          <a:p>
            <a:endParaRPr lang="pt-BR"/>
          </a:p>
        </p:txBody>
      </p:sp>
      <p:grpSp>
        <p:nvGrpSpPr>
          <p:cNvPr id="6" name="Group 6"/>
          <p:cNvGrpSpPr/>
          <p:nvPr/>
        </p:nvGrpSpPr>
        <p:grpSpPr>
          <a:xfrm>
            <a:off x="1028700" y="3656100"/>
            <a:ext cx="221335" cy="221335"/>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13D13"/>
            </a:solidFill>
          </p:spPr>
          <p:txBody>
            <a:bodyPr/>
            <a:lstStyle/>
            <a:p>
              <a:endParaRPr lang="pt-BR"/>
            </a:p>
          </p:txBody>
        </p:sp>
        <p:sp>
          <p:nvSpPr>
            <p:cNvPr id="8" name="TextBox 8"/>
            <p:cNvSpPr txBox="1"/>
            <p:nvPr/>
          </p:nvSpPr>
          <p:spPr>
            <a:xfrm>
              <a:off x="76200" y="66675"/>
              <a:ext cx="660400" cy="669925"/>
            </a:xfrm>
            <a:prstGeom prst="rect">
              <a:avLst/>
            </a:prstGeom>
          </p:spPr>
          <p:txBody>
            <a:bodyPr lIns="50800" tIns="50800" rIns="50800" bIns="50800" rtlCol="0" anchor="ctr"/>
            <a:lstStyle/>
            <a:p>
              <a:pPr algn="ctr">
                <a:lnSpc>
                  <a:spcPts val="2879"/>
                </a:lnSpc>
              </a:pPr>
              <a:endParaRPr/>
            </a:p>
          </p:txBody>
        </p:sp>
      </p:grpSp>
      <p:sp>
        <p:nvSpPr>
          <p:cNvPr id="9" name="TextBox 9"/>
          <p:cNvSpPr txBox="1"/>
          <p:nvPr/>
        </p:nvSpPr>
        <p:spPr>
          <a:xfrm>
            <a:off x="1310497" y="3576268"/>
            <a:ext cx="14869713" cy="371475"/>
          </a:xfrm>
          <a:prstGeom prst="rect">
            <a:avLst/>
          </a:prstGeom>
        </p:spPr>
        <p:txBody>
          <a:bodyPr lIns="0" tIns="0" rIns="0" bIns="0" rtlCol="0" anchor="t">
            <a:spAutoFit/>
          </a:bodyPr>
          <a:lstStyle/>
          <a:p>
            <a:pPr algn="l">
              <a:lnSpc>
                <a:spcPts val="2879"/>
              </a:lnSpc>
            </a:pPr>
            <a:r>
              <a:rPr lang="en-US" sz="2400" b="1">
                <a:solidFill>
                  <a:srgbClr val="000000"/>
                </a:solidFill>
                <a:latin typeface="Arial Bold"/>
                <a:ea typeface="Arial Bold"/>
                <a:cs typeface="Arial Bold"/>
                <a:sym typeface="Arial Bold"/>
              </a:rPr>
              <a:t>A apresentação deverá ser feita obrigatoriamente com a câmera aberta;</a:t>
            </a:r>
          </a:p>
        </p:txBody>
      </p:sp>
      <p:sp>
        <p:nvSpPr>
          <p:cNvPr id="11" name="TextBox 11"/>
          <p:cNvSpPr txBox="1"/>
          <p:nvPr/>
        </p:nvSpPr>
        <p:spPr>
          <a:xfrm>
            <a:off x="6448084" y="1274773"/>
            <a:ext cx="5391832" cy="460493"/>
          </a:xfrm>
          <a:prstGeom prst="rect">
            <a:avLst/>
          </a:prstGeom>
        </p:spPr>
        <p:txBody>
          <a:bodyPr lIns="0" tIns="0" rIns="0" bIns="0" rtlCol="0" anchor="t">
            <a:spAutoFit/>
          </a:bodyPr>
          <a:lstStyle/>
          <a:p>
            <a:pPr algn="ctr">
              <a:lnSpc>
                <a:spcPts val="1895"/>
              </a:lnSpc>
            </a:pPr>
            <a:r>
              <a:rPr lang="en-US" sz="1353" b="1" spc="120" dirty="0">
                <a:solidFill>
                  <a:srgbClr val="000000"/>
                </a:solidFill>
                <a:latin typeface="Montserrat Heavy"/>
                <a:ea typeface="Montserrat Heavy"/>
                <a:cs typeface="Montserrat Heavy"/>
                <a:sym typeface="Montserrat Heavy"/>
              </a:rPr>
              <a:t>VIII</a:t>
            </a:r>
            <a:r>
              <a:rPr lang="en-US" sz="1353" b="1" spc="120" dirty="0">
                <a:solidFill>
                  <a:srgbClr val="000000"/>
                </a:solidFill>
                <a:latin typeface="Montserrat Semi-Bold"/>
                <a:ea typeface="Montserrat Semi-Bold"/>
                <a:cs typeface="Montserrat Semi-Bold"/>
                <a:sym typeface="Montserrat Semi-Bold"/>
              </a:rPr>
              <a:t> </a:t>
            </a:r>
            <a:r>
              <a:rPr lang="en-US" sz="1353" b="1" spc="120" dirty="0" err="1">
                <a:solidFill>
                  <a:srgbClr val="000000"/>
                </a:solidFill>
                <a:latin typeface="Montserrat Semi-Bold"/>
                <a:ea typeface="Montserrat Semi-Bold"/>
                <a:cs typeface="Montserrat Semi-Bold"/>
                <a:sym typeface="Montserrat Semi-Bold"/>
              </a:rPr>
              <a:t>Encontro</a:t>
            </a:r>
            <a:r>
              <a:rPr lang="en-US" sz="1353" b="1" spc="120" dirty="0">
                <a:solidFill>
                  <a:srgbClr val="000000"/>
                </a:solidFill>
                <a:latin typeface="Montserrat Semi-Bold"/>
                <a:ea typeface="Montserrat Semi-Bold"/>
                <a:cs typeface="Montserrat Semi-Bold"/>
                <a:sym typeface="Montserrat Semi-Bold"/>
              </a:rPr>
              <a:t> Nacional de </a:t>
            </a:r>
            <a:r>
              <a:rPr lang="en-US" sz="1353" b="1" spc="120" dirty="0" err="1">
                <a:solidFill>
                  <a:srgbClr val="000000"/>
                </a:solidFill>
                <a:latin typeface="Montserrat Semi-Bold"/>
                <a:ea typeface="Montserrat Semi-Bold"/>
                <a:cs typeface="Montserrat Semi-Bold"/>
                <a:sym typeface="Montserrat Semi-Bold"/>
              </a:rPr>
              <a:t>Atenção</a:t>
            </a:r>
            <a:r>
              <a:rPr lang="en-US" sz="1353" b="1" spc="120" dirty="0">
                <a:solidFill>
                  <a:srgbClr val="000000"/>
                </a:solidFill>
                <a:latin typeface="Montserrat Semi-Bold"/>
                <a:ea typeface="Montserrat Semi-Bold"/>
                <a:cs typeface="Montserrat Semi-Bold"/>
                <a:sym typeface="Montserrat Semi-Bold"/>
              </a:rPr>
              <a:t> </a:t>
            </a:r>
            <a:r>
              <a:rPr lang="en-US" sz="1353" b="1" spc="120" dirty="0" err="1">
                <a:solidFill>
                  <a:srgbClr val="000000"/>
                </a:solidFill>
                <a:latin typeface="Montserrat Semi-Bold"/>
                <a:ea typeface="Montserrat Semi-Bold"/>
                <a:cs typeface="Montserrat Semi-Bold"/>
                <a:sym typeface="Montserrat Semi-Bold"/>
              </a:rPr>
              <a:t>Primária</a:t>
            </a:r>
            <a:r>
              <a:rPr lang="en-US" sz="1353" b="1" spc="120" dirty="0">
                <a:solidFill>
                  <a:srgbClr val="000000"/>
                </a:solidFill>
                <a:latin typeface="Montserrat Semi-Bold"/>
                <a:ea typeface="Montserrat Semi-Bold"/>
                <a:cs typeface="Montserrat Semi-Bold"/>
                <a:sym typeface="Montserrat Semi-Bold"/>
              </a:rPr>
              <a:t> à </a:t>
            </a:r>
            <a:r>
              <a:rPr lang="en-US" sz="1353" b="1" spc="120" dirty="0" err="1">
                <a:solidFill>
                  <a:srgbClr val="000000"/>
                </a:solidFill>
                <a:latin typeface="Montserrat Semi-Bold"/>
                <a:ea typeface="Montserrat Semi-Bold"/>
                <a:cs typeface="Montserrat Semi-Bold"/>
                <a:sym typeface="Montserrat Semi-Bold"/>
              </a:rPr>
              <a:t>Saúde</a:t>
            </a:r>
            <a:endParaRPr lang="en-US" sz="1353" b="1" spc="120" dirty="0">
              <a:solidFill>
                <a:srgbClr val="000000"/>
              </a:solidFill>
              <a:latin typeface="Montserrat Semi-Bold"/>
              <a:ea typeface="Montserrat Semi-Bold"/>
              <a:cs typeface="Montserrat Semi-Bold"/>
              <a:sym typeface="Montserrat Semi-Bold"/>
            </a:endParaRPr>
          </a:p>
          <a:p>
            <a:pPr algn="ctr">
              <a:lnSpc>
                <a:spcPts val="1895"/>
              </a:lnSpc>
            </a:pPr>
            <a:r>
              <a:rPr lang="en-US" sz="1353" b="1" spc="120" dirty="0">
                <a:solidFill>
                  <a:srgbClr val="000000"/>
                </a:solidFill>
                <a:latin typeface="Montserrat Heavy"/>
                <a:ea typeface="Montserrat Heavy"/>
                <a:cs typeface="Montserrat Heavy"/>
                <a:sym typeface="Montserrat Heavy"/>
              </a:rPr>
              <a:t>X </a:t>
            </a:r>
            <a:r>
              <a:rPr lang="en-US" sz="1353" b="1" spc="120" dirty="0" err="1">
                <a:solidFill>
                  <a:srgbClr val="000000"/>
                </a:solidFill>
                <a:latin typeface="Montserrat Semi-Bold"/>
                <a:ea typeface="Montserrat Semi-Bold"/>
                <a:cs typeface="Montserrat Semi-Bold"/>
                <a:sym typeface="Montserrat Semi-Bold"/>
              </a:rPr>
              <a:t>Encontro</a:t>
            </a:r>
            <a:r>
              <a:rPr lang="en-US" sz="1353" b="1" spc="120" dirty="0">
                <a:solidFill>
                  <a:srgbClr val="000000"/>
                </a:solidFill>
                <a:latin typeface="Montserrat Semi-Bold"/>
                <a:ea typeface="Montserrat Semi-Bold"/>
                <a:cs typeface="Montserrat Semi-Bold"/>
                <a:sym typeface="Montserrat Semi-Bold"/>
              </a:rPr>
              <a:t> de </a:t>
            </a:r>
            <a:r>
              <a:rPr lang="en-US" sz="1353" b="1" spc="120" dirty="0" err="1">
                <a:solidFill>
                  <a:srgbClr val="000000"/>
                </a:solidFill>
                <a:latin typeface="Montserrat Semi-Bold"/>
                <a:ea typeface="Montserrat Semi-Bold"/>
                <a:cs typeface="Montserrat Semi-Bold"/>
                <a:sym typeface="Montserrat Semi-Bold"/>
              </a:rPr>
              <a:t>Atenção</a:t>
            </a:r>
            <a:r>
              <a:rPr lang="en-US" sz="1353" b="1" spc="120" dirty="0">
                <a:solidFill>
                  <a:srgbClr val="000000"/>
                </a:solidFill>
                <a:latin typeface="Montserrat Semi-Bold"/>
                <a:ea typeface="Montserrat Semi-Bold"/>
                <a:cs typeface="Montserrat Semi-Bold"/>
                <a:sym typeface="Montserrat Semi-Bold"/>
              </a:rPr>
              <a:t> </a:t>
            </a:r>
            <a:r>
              <a:rPr lang="en-US" sz="1353" b="1" spc="120" dirty="0" err="1">
                <a:solidFill>
                  <a:srgbClr val="000000"/>
                </a:solidFill>
                <a:latin typeface="Montserrat Semi-Bold"/>
                <a:ea typeface="Montserrat Semi-Bold"/>
                <a:cs typeface="Montserrat Semi-Bold"/>
                <a:sym typeface="Montserrat Semi-Bold"/>
              </a:rPr>
              <a:t>Primária</a:t>
            </a:r>
            <a:r>
              <a:rPr lang="en-US" sz="1353" b="1" spc="120" dirty="0">
                <a:solidFill>
                  <a:srgbClr val="000000"/>
                </a:solidFill>
                <a:latin typeface="Montserrat Semi-Bold"/>
                <a:ea typeface="Montserrat Semi-Bold"/>
                <a:cs typeface="Montserrat Semi-Bold"/>
                <a:sym typeface="Montserrat Semi-Bold"/>
              </a:rPr>
              <a:t> da </a:t>
            </a:r>
            <a:r>
              <a:rPr lang="en-US" sz="1353" b="1" spc="120" dirty="0" err="1">
                <a:solidFill>
                  <a:srgbClr val="000000"/>
                </a:solidFill>
                <a:latin typeface="Montserrat Semi-Bold"/>
                <a:ea typeface="Montserrat Semi-Bold"/>
                <a:cs typeface="Montserrat Semi-Bold"/>
                <a:sym typeface="Montserrat Semi-Bold"/>
              </a:rPr>
              <a:t>Região</a:t>
            </a:r>
            <a:r>
              <a:rPr lang="en-US" sz="1353" b="1" spc="120" dirty="0">
                <a:solidFill>
                  <a:srgbClr val="000000"/>
                </a:solidFill>
                <a:latin typeface="Montserrat Semi-Bold"/>
                <a:ea typeface="Montserrat Semi-Bold"/>
                <a:cs typeface="Montserrat Semi-Bold"/>
                <a:sym typeface="Montserrat Semi-Bold"/>
              </a:rPr>
              <a:t> do </a:t>
            </a:r>
            <a:r>
              <a:rPr lang="en-US" sz="1353" b="1" spc="120" dirty="0" err="1">
                <a:solidFill>
                  <a:srgbClr val="000000"/>
                </a:solidFill>
                <a:latin typeface="Montserrat Semi-Bold"/>
                <a:ea typeface="Montserrat Semi-Bold"/>
                <a:cs typeface="Montserrat Semi-Bold"/>
                <a:sym typeface="Montserrat Semi-Bold"/>
              </a:rPr>
              <a:t>Trairi</a:t>
            </a:r>
            <a:endParaRPr lang="en-US" sz="1353" b="1" spc="120" dirty="0">
              <a:solidFill>
                <a:srgbClr val="000000"/>
              </a:solidFill>
              <a:latin typeface="Montserrat Semi-Bold"/>
              <a:ea typeface="Montserrat Semi-Bold"/>
              <a:cs typeface="Montserrat Semi-Bold"/>
              <a:sym typeface="Montserrat Semi-Bold"/>
            </a:endParaRPr>
          </a:p>
        </p:txBody>
      </p:sp>
      <p:sp>
        <p:nvSpPr>
          <p:cNvPr id="13" name="TextBox 13"/>
          <p:cNvSpPr txBox="1"/>
          <p:nvPr/>
        </p:nvSpPr>
        <p:spPr>
          <a:xfrm>
            <a:off x="1310497" y="4490668"/>
            <a:ext cx="14869713" cy="371475"/>
          </a:xfrm>
          <a:prstGeom prst="rect">
            <a:avLst/>
          </a:prstGeom>
        </p:spPr>
        <p:txBody>
          <a:bodyPr lIns="0" tIns="0" rIns="0" bIns="0" rtlCol="0" anchor="t">
            <a:spAutoFit/>
          </a:bodyPr>
          <a:lstStyle/>
          <a:p>
            <a:pPr algn="l">
              <a:lnSpc>
                <a:spcPts val="2879"/>
              </a:lnSpc>
            </a:pPr>
            <a:r>
              <a:rPr lang="en-US" sz="2400" b="1">
                <a:solidFill>
                  <a:srgbClr val="000000"/>
                </a:solidFill>
                <a:latin typeface="Arial Bold"/>
                <a:ea typeface="Arial Bold"/>
                <a:cs typeface="Arial Bold"/>
                <a:sym typeface="Arial Bold"/>
              </a:rPr>
              <a:t>Cada apresentador(a) deterá de 7 (sete) minutos para concluir sua apresentação;</a:t>
            </a:r>
          </a:p>
        </p:txBody>
      </p:sp>
      <p:sp>
        <p:nvSpPr>
          <p:cNvPr id="14" name="TextBox 14"/>
          <p:cNvSpPr txBox="1"/>
          <p:nvPr/>
        </p:nvSpPr>
        <p:spPr>
          <a:xfrm>
            <a:off x="1310497" y="5405068"/>
            <a:ext cx="15948803" cy="1095375"/>
          </a:xfrm>
          <a:prstGeom prst="rect">
            <a:avLst/>
          </a:prstGeom>
        </p:spPr>
        <p:txBody>
          <a:bodyPr lIns="0" tIns="0" rIns="0" bIns="0" rtlCol="0" anchor="t">
            <a:spAutoFit/>
          </a:bodyPr>
          <a:lstStyle/>
          <a:p>
            <a:pPr algn="l">
              <a:lnSpc>
                <a:spcPts val="2879"/>
              </a:lnSpc>
            </a:pPr>
            <a:r>
              <a:rPr lang="en-US" sz="2400" b="1">
                <a:solidFill>
                  <a:srgbClr val="000000"/>
                </a:solidFill>
                <a:latin typeface="Arial Bold"/>
                <a:ea typeface="Arial Bold"/>
                <a:cs typeface="Arial Bold"/>
                <a:sym typeface="Arial Bold"/>
              </a:rPr>
              <a:t>Recomenda-se que os(as) apresentadores(as) ingressem na sala virtual com pelo menos 10 minutos de antecedência ao início das sessões para realizar os testes necessários de apresentação. Além disso, os (as) apresentadores devem permanecer presentes durante toda a duração das apresentações;</a:t>
            </a:r>
          </a:p>
        </p:txBody>
      </p:sp>
      <p:sp>
        <p:nvSpPr>
          <p:cNvPr id="15" name="TextBox 15"/>
          <p:cNvSpPr txBox="1"/>
          <p:nvPr/>
        </p:nvSpPr>
        <p:spPr>
          <a:xfrm>
            <a:off x="1310497" y="7043368"/>
            <a:ext cx="15948803" cy="733425"/>
          </a:xfrm>
          <a:prstGeom prst="rect">
            <a:avLst/>
          </a:prstGeom>
        </p:spPr>
        <p:txBody>
          <a:bodyPr lIns="0" tIns="0" rIns="0" bIns="0" rtlCol="0" anchor="t">
            <a:spAutoFit/>
          </a:bodyPr>
          <a:lstStyle/>
          <a:p>
            <a:pPr algn="l">
              <a:lnSpc>
                <a:spcPts val="2879"/>
              </a:lnSpc>
            </a:pPr>
            <a:r>
              <a:rPr lang="en-US" sz="2400" b="1">
                <a:solidFill>
                  <a:srgbClr val="000000"/>
                </a:solidFill>
                <a:latin typeface="Arial Bold"/>
                <a:ea typeface="Arial Bold"/>
                <a:cs typeface="Arial Bold"/>
                <a:sym typeface="Arial Bold"/>
              </a:rPr>
              <a:t>A conferência dos(as) apresentadores(as) será realizada, no máximo, até 15 minutos após o início da primeira apresentação</a:t>
            </a:r>
          </a:p>
        </p:txBody>
      </p:sp>
      <p:sp>
        <p:nvSpPr>
          <p:cNvPr id="16" name="TextBox 16"/>
          <p:cNvSpPr txBox="1"/>
          <p:nvPr/>
        </p:nvSpPr>
        <p:spPr>
          <a:xfrm>
            <a:off x="2401372" y="8367343"/>
            <a:ext cx="13485255" cy="405765"/>
          </a:xfrm>
          <a:prstGeom prst="rect">
            <a:avLst/>
          </a:prstGeom>
          <a:solidFill>
            <a:srgbClr val="100362"/>
          </a:solidFill>
        </p:spPr>
        <p:txBody>
          <a:bodyPr lIns="0" tIns="0" rIns="0" bIns="0" rtlCol="0" anchor="t">
            <a:spAutoFit/>
          </a:bodyPr>
          <a:lstStyle/>
          <a:p>
            <a:pPr marL="0" lvl="0" indent="0" algn="ctr">
              <a:lnSpc>
                <a:spcPts val="3359"/>
              </a:lnSpc>
              <a:spcBef>
                <a:spcPct val="0"/>
              </a:spcBef>
            </a:pPr>
            <a:r>
              <a:rPr lang="en-US" sz="2400" spc="429">
                <a:solidFill>
                  <a:srgbClr val="FFFFFF"/>
                </a:solidFill>
                <a:latin typeface="Berthold Block"/>
                <a:ea typeface="Berthold Block"/>
                <a:cs typeface="Berthold Block"/>
                <a:sym typeface="Berthold Block"/>
              </a:rPr>
              <a:t>este slide é apenas uma orientação e deverá ser excluído antes da apresentação!</a:t>
            </a:r>
          </a:p>
        </p:txBody>
      </p:sp>
      <p:grpSp>
        <p:nvGrpSpPr>
          <p:cNvPr id="17" name="Group 17"/>
          <p:cNvGrpSpPr/>
          <p:nvPr/>
        </p:nvGrpSpPr>
        <p:grpSpPr>
          <a:xfrm>
            <a:off x="1028700" y="4570500"/>
            <a:ext cx="221335" cy="22133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13D13"/>
            </a:solidFill>
          </p:spPr>
          <p:txBody>
            <a:bodyPr/>
            <a:lstStyle/>
            <a:p>
              <a:endParaRPr lang="pt-BR"/>
            </a:p>
          </p:txBody>
        </p:sp>
        <p:sp>
          <p:nvSpPr>
            <p:cNvPr id="19" name="TextBox 19"/>
            <p:cNvSpPr txBox="1"/>
            <p:nvPr/>
          </p:nvSpPr>
          <p:spPr>
            <a:xfrm>
              <a:off x="76200" y="66675"/>
              <a:ext cx="660400" cy="669925"/>
            </a:xfrm>
            <a:prstGeom prst="rect">
              <a:avLst/>
            </a:prstGeom>
          </p:spPr>
          <p:txBody>
            <a:bodyPr lIns="50800" tIns="50800" rIns="50800" bIns="50800" rtlCol="0" anchor="ctr"/>
            <a:lstStyle/>
            <a:p>
              <a:pPr algn="ctr">
                <a:lnSpc>
                  <a:spcPts val="2879"/>
                </a:lnSpc>
              </a:pPr>
              <a:endParaRPr/>
            </a:p>
          </p:txBody>
        </p:sp>
      </p:grpSp>
      <p:grpSp>
        <p:nvGrpSpPr>
          <p:cNvPr id="20" name="Group 20"/>
          <p:cNvGrpSpPr/>
          <p:nvPr/>
        </p:nvGrpSpPr>
        <p:grpSpPr>
          <a:xfrm>
            <a:off x="1028700" y="5484900"/>
            <a:ext cx="221335" cy="221335"/>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13D13"/>
            </a:solidFill>
          </p:spPr>
          <p:txBody>
            <a:bodyPr/>
            <a:lstStyle/>
            <a:p>
              <a:endParaRPr lang="pt-BR"/>
            </a:p>
          </p:txBody>
        </p:sp>
        <p:sp>
          <p:nvSpPr>
            <p:cNvPr id="22" name="TextBox 22"/>
            <p:cNvSpPr txBox="1"/>
            <p:nvPr/>
          </p:nvSpPr>
          <p:spPr>
            <a:xfrm>
              <a:off x="76200" y="66675"/>
              <a:ext cx="660400" cy="669925"/>
            </a:xfrm>
            <a:prstGeom prst="rect">
              <a:avLst/>
            </a:prstGeom>
          </p:spPr>
          <p:txBody>
            <a:bodyPr lIns="50800" tIns="50800" rIns="50800" bIns="50800" rtlCol="0" anchor="ctr"/>
            <a:lstStyle/>
            <a:p>
              <a:pPr algn="ctr">
                <a:lnSpc>
                  <a:spcPts val="2879"/>
                </a:lnSpc>
              </a:pPr>
              <a:endParaRPr/>
            </a:p>
          </p:txBody>
        </p:sp>
      </p:grpSp>
      <p:grpSp>
        <p:nvGrpSpPr>
          <p:cNvPr id="23" name="Group 23"/>
          <p:cNvGrpSpPr/>
          <p:nvPr/>
        </p:nvGrpSpPr>
        <p:grpSpPr>
          <a:xfrm>
            <a:off x="1028700" y="7125460"/>
            <a:ext cx="221335" cy="221335"/>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13D13"/>
            </a:solidFill>
          </p:spPr>
          <p:txBody>
            <a:bodyPr/>
            <a:lstStyle/>
            <a:p>
              <a:endParaRPr lang="pt-BR"/>
            </a:p>
          </p:txBody>
        </p:sp>
        <p:sp>
          <p:nvSpPr>
            <p:cNvPr id="25" name="TextBox 25"/>
            <p:cNvSpPr txBox="1"/>
            <p:nvPr/>
          </p:nvSpPr>
          <p:spPr>
            <a:xfrm>
              <a:off x="76200" y="66675"/>
              <a:ext cx="660400" cy="669925"/>
            </a:xfrm>
            <a:prstGeom prst="rect">
              <a:avLst/>
            </a:prstGeom>
          </p:spPr>
          <p:txBody>
            <a:bodyPr lIns="50800" tIns="50800" rIns="50800" bIns="50800" rtlCol="0" anchor="ctr"/>
            <a:lstStyle/>
            <a:p>
              <a:pPr algn="ctr">
                <a:lnSpc>
                  <a:spcPts val="2879"/>
                </a:lnSpc>
              </a:pPr>
              <a:endParaRPr/>
            </a:p>
          </p:txBody>
        </p:sp>
      </p:grpSp>
      <p:sp>
        <p:nvSpPr>
          <p:cNvPr id="28" name="TextBox 12">
            <a:extLst>
              <a:ext uri="{FF2B5EF4-FFF2-40B4-BE49-F238E27FC236}">
                <a16:creationId xmlns:a16="http://schemas.microsoft.com/office/drawing/2014/main" id="{EF1A4D8D-A290-F361-C8E8-89BF115DAD1A}"/>
              </a:ext>
            </a:extLst>
          </p:cNvPr>
          <p:cNvSpPr txBox="1"/>
          <p:nvPr/>
        </p:nvSpPr>
        <p:spPr>
          <a:xfrm>
            <a:off x="7538789" y="2211430"/>
            <a:ext cx="3210422" cy="596382"/>
          </a:xfrm>
          <a:prstGeom prst="rect">
            <a:avLst/>
          </a:prstGeom>
          <a:solidFill>
            <a:srgbClr val="100362"/>
          </a:solidFill>
        </p:spPr>
        <p:txBody>
          <a:bodyPr wrap="square" lIns="0" tIns="0" rIns="0" bIns="0" rtlCol="0" anchor="t">
            <a:spAutoFit/>
          </a:bodyPr>
          <a:lstStyle/>
          <a:p>
            <a:pPr marL="0" lvl="0" indent="0" algn="ctr">
              <a:lnSpc>
                <a:spcPts val="5040"/>
              </a:lnSpc>
              <a:spcBef>
                <a:spcPct val="0"/>
              </a:spcBef>
            </a:pPr>
            <a:r>
              <a:rPr lang="en-US" sz="3600" u="none" strike="noStrike" spc="644" dirty="0">
                <a:solidFill>
                  <a:srgbClr val="FFFFFF"/>
                </a:solidFill>
                <a:latin typeface="Berthold Block"/>
                <a:ea typeface="Berthold Block"/>
                <a:cs typeface="Berthold Block"/>
                <a:sym typeface="Berthold Block"/>
              </a:rPr>
              <a:t>ORIENTAÇÕES</a:t>
            </a:r>
          </a:p>
        </p:txBody>
      </p:sp>
      <p:sp>
        <p:nvSpPr>
          <p:cNvPr id="29" name="TextBox 7">
            <a:extLst>
              <a:ext uri="{FF2B5EF4-FFF2-40B4-BE49-F238E27FC236}">
                <a16:creationId xmlns:a16="http://schemas.microsoft.com/office/drawing/2014/main" id="{7492991B-EEBD-30C1-FD60-89BABF6687E4}"/>
              </a:ext>
            </a:extLst>
          </p:cNvPr>
          <p:cNvSpPr txBox="1"/>
          <p:nvPr/>
        </p:nvSpPr>
        <p:spPr>
          <a:xfrm>
            <a:off x="6667500" y="233805"/>
            <a:ext cx="4953000" cy="846706"/>
          </a:xfrm>
          <a:prstGeom prst="rect">
            <a:avLst/>
          </a:prstGeom>
          <a:solidFill>
            <a:srgbClr val="100362"/>
          </a:solidFill>
        </p:spPr>
        <p:txBody>
          <a:bodyPr wrap="square" lIns="0" tIns="0" rIns="0" bIns="0" rtlCol="0" anchor="t">
            <a:spAutoFit/>
          </a:bodyPr>
          <a:lstStyle/>
          <a:p>
            <a:pPr algn="ctr">
              <a:lnSpc>
                <a:spcPts val="6965"/>
              </a:lnSpc>
            </a:pPr>
            <a:r>
              <a:rPr lang="en-US" sz="4975" spc="442" dirty="0">
                <a:solidFill>
                  <a:srgbClr val="FFFFFF"/>
                </a:solidFill>
                <a:latin typeface="Berthold Block"/>
                <a:ea typeface="Berthold Block"/>
                <a:cs typeface="Berthold Block"/>
                <a:sym typeface="Berthold Block"/>
              </a:rPr>
              <a:t>VIII ENAPS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a:xfrm flipH="1" flipV="1">
            <a:off x="-430113" y="-254778"/>
            <a:ext cx="10465715" cy="2157929"/>
          </a:xfrm>
          <a:custGeom>
            <a:avLst/>
            <a:gdLst/>
            <a:ahLst/>
            <a:cxnLst/>
            <a:rect l="l" t="t" r="r" b="b"/>
            <a:pathLst>
              <a:path w="10465715" h="2157929">
                <a:moveTo>
                  <a:pt x="10465715" y="2157930"/>
                </a:moveTo>
                <a:lnTo>
                  <a:pt x="0" y="2157930"/>
                </a:lnTo>
                <a:lnTo>
                  <a:pt x="0" y="0"/>
                </a:lnTo>
                <a:lnTo>
                  <a:pt x="10465715" y="0"/>
                </a:lnTo>
                <a:lnTo>
                  <a:pt x="10465715" y="2157930"/>
                </a:lnTo>
                <a:close/>
              </a:path>
            </a:pathLst>
          </a:custGeom>
          <a:blipFill>
            <a:blip r:embed="rId2"/>
            <a:stretch>
              <a:fillRect t="-482530" b="-23705"/>
            </a:stretch>
          </a:blipFill>
        </p:spPr>
        <p:txBody>
          <a:bodyPr/>
          <a:lstStyle/>
          <a:p>
            <a:endParaRPr lang="pt-BR"/>
          </a:p>
        </p:txBody>
      </p:sp>
      <p:sp>
        <p:nvSpPr>
          <p:cNvPr id="7" name="Freeform 7"/>
          <p:cNvSpPr/>
          <p:nvPr/>
        </p:nvSpPr>
        <p:spPr>
          <a:xfrm flipH="1" flipV="1">
            <a:off x="10035602" y="-254778"/>
            <a:ext cx="10465715" cy="2157929"/>
          </a:xfrm>
          <a:custGeom>
            <a:avLst/>
            <a:gdLst/>
            <a:ahLst/>
            <a:cxnLst/>
            <a:rect l="l" t="t" r="r" b="b"/>
            <a:pathLst>
              <a:path w="10465715" h="2157929">
                <a:moveTo>
                  <a:pt x="10465716" y="2157930"/>
                </a:moveTo>
                <a:lnTo>
                  <a:pt x="0" y="2157930"/>
                </a:lnTo>
                <a:lnTo>
                  <a:pt x="0" y="0"/>
                </a:lnTo>
                <a:lnTo>
                  <a:pt x="10465716" y="0"/>
                </a:lnTo>
                <a:lnTo>
                  <a:pt x="10465716" y="2157930"/>
                </a:lnTo>
                <a:close/>
              </a:path>
            </a:pathLst>
          </a:custGeom>
          <a:blipFill>
            <a:blip r:embed="rId2"/>
            <a:stretch>
              <a:fillRect t="-482530" b="-23705"/>
            </a:stretch>
          </a:blipFill>
        </p:spPr>
        <p:txBody>
          <a:bodyPr/>
          <a:lstStyle/>
          <a:p>
            <a:endParaRPr lang="pt-BR"/>
          </a:p>
        </p:txBody>
      </p:sp>
      <p:sp>
        <p:nvSpPr>
          <p:cNvPr id="2" name="TextBox 2"/>
          <p:cNvSpPr txBox="1"/>
          <p:nvPr/>
        </p:nvSpPr>
        <p:spPr>
          <a:xfrm>
            <a:off x="1028700" y="4572000"/>
            <a:ext cx="16230600" cy="571500"/>
          </a:xfrm>
          <a:prstGeom prst="rect">
            <a:avLst/>
          </a:prstGeom>
        </p:spPr>
        <p:txBody>
          <a:bodyPr lIns="0" tIns="0" rIns="0" bIns="0" rtlCol="0" anchor="t">
            <a:spAutoFit/>
          </a:bodyPr>
          <a:lstStyle/>
          <a:p>
            <a:pPr algn="ctr">
              <a:lnSpc>
                <a:spcPts val="4320"/>
              </a:lnSpc>
            </a:pPr>
            <a:r>
              <a:rPr lang="en-US" sz="3600">
                <a:solidFill>
                  <a:srgbClr val="000000"/>
                </a:solidFill>
                <a:latin typeface="Arial"/>
                <a:ea typeface="Arial"/>
                <a:cs typeface="Arial"/>
                <a:sym typeface="Arial"/>
              </a:rPr>
              <a:t>TÍTULO DO TRABALHO</a:t>
            </a:r>
          </a:p>
        </p:txBody>
      </p:sp>
      <p:sp>
        <p:nvSpPr>
          <p:cNvPr id="3" name="TextBox 3"/>
          <p:cNvSpPr txBox="1"/>
          <p:nvPr/>
        </p:nvSpPr>
        <p:spPr>
          <a:xfrm>
            <a:off x="3212327" y="7191375"/>
            <a:ext cx="11863346" cy="2066925"/>
          </a:xfrm>
          <a:prstGeom prst="rect">
            <a:avLst/>
          </a:prstGeom>
        </p:spPr>
        <p:txBody>
          <a:bodyPr lIns="0" tIns="0" rIns="0" bIns="0" rtlCol="0" anchor="t">
            <a:spAutoFit/>
          </a:bodyPr>
          <a:lstStyle/>
          <a:p>
            <a:pPr algn="ctr">
              <a:lnSpc>
                <a:spcPts val="3240"/>
              </a:lnSpc>
            </a:pPr>
            <a:r>
              <a:rPr lang="en-US" sz="2700" dirty="0">
                <a:solidFill>
                  <a:srgbClr val="000000"/>
                </a:solidFill>
                <a:latin typeface="Arial"/>
                <a:ea typeface="Arial"/>
                <a:cs typeface="Arial"/>
                <a:sym typeface="Arial"/>
              </a:rPr>
              <a:t>AUTOR</a:t>
            </a:r>
            <a:r>
              <a:rPr lang="en-US" sz="2700" baseline="30000" dirty="0">
                <a:solidFill>
                  <a:srgbClr val="000000"/>
                </a:solidFill>
                <a:latin typeface="Arial"/>
                <a:ea typeface="Arial"/>
                <a:cs typeface="Arial"/>
                <a:sym typeface="Arial"/>
              </a:rPr>
              <a:t>1</a:t>
            </a:r>
          </a:p>
          <a:p>
            <a:pPr algn="ctr">
              <a:lnSpc>
                <a:spcPts val="3240"/>
              </a:lnSpc>
            </a:pPr>
            <a:r>
              <a:rPr lang="en-US" sz="2700" dirty="0">
                <a:solidFill>
                  <a:srgbClr val="000000"/>
                </a:solidFill>
                <a:latin typeface="Arial"/>
                <a:ea typeface="Arial"/>
                <a:cs typeface="Arial"/>
                <a:sym typeface="Arial"/>
              </a:rPr>
              <a:t>AUTOR</a:t>
            </a:r>
            <a:r>
              <a:rPr lang="en-US" sz="2700" baseline="30000" dirty="0">
                <a:solidFill>
                  <a:srgbClr val="000000"/>
                </a:solidFill>
                <a:latin typeface="Arial"/>
                <a:ea typeface="Arial"/>
                <a:cs typeface="Arial"/>
                <a:sym typeface="Arial"/>
              </a:rPr>
              <a:t>2</a:t>
            </a:r>
          </a:p>
          <a:p>
            <a:pPr algn="ctr">
              <a:lnSpc>
                <a:spcPts val="3240"/>
              </a:lnSpc>
            </a:pPr>
            <a:r>
              <a:rPr lang="en-US" sz="2700" dirty="0">
                <a:solidFill>
                  <a:srgbClr val="000000"/>
                </a:solidFill>
                <a:latin typeface="Arial"/>
                <a:ea typeface="Arial"/>
                <a:cs typeface="Arial"/>
                <a:sym typeface="Arial"/>
              </a:rPr>
              <a:t>AUTOR</a:t>
            </a:r>
            <a:r>
              <a:rPr lang="en-US" sz="2700" baseline="30000" dirty="0">
                <a:solidFill>
                  <a:srgbClr val="000000"/>
                </a:solidFill>
                <a:latin typeface="Arial"/>
                <a:ea typeface="Arial"/>
                <a:cs typeface="Arial"/>
                <a:sym typeface="Arial"/>
              </a:rPr>
              <a:t>3</a:t>
            </a:r>
          </a:p>
          <a:p>
            <a:pPr algn="ctr">
              <a:lnSpc>
                <a:spcPts val="3240"/>
              </a:lnSpc>
            </a:pPr>
            <a:r>
              <a:rPr lang="en-US" sz="2700" dirty="0">
                <a:solidFill>
                  <a:srgbClr val="000000"/>
                </a:solidFill>
                <a:latin typeface="Arial"/>
                <a:ea typeface="Arial"/>
                <a:cs typeface="Arial"/>
                <a:sym typeface="Arial"/>
              </a:rPr>
              <a:t>AUTOR</a:t>
            </a:r>
            <a:r>
              <a:rPr lang="en-US" sz="2700" baseline="30000" dirty="0">
                <a:solidFill>
                  <a:srgbClr val="000000"/>
                </a:solidFill>
                <a:latin typeface="Arial"/>
                <a:ea typeface="Arial"/>
                <a:cs typeface="Arial"/>
                <a:sym typeface="Arial"/>
              </a:rPr>
              <a:t>4</a:t>
            </a:r>
          </a:p>
          <a:p>
            <a:pPr algn="ctr">
              <a:lnSpc>
                <a:spcPts val="3240"/>
              </a:lnSpc>
            </a:pPr>
            <a:r>
              <a:rPr lang="en-US" sz="2700" dirty="0">
                <a:solidFill>
                  <a:srgbClr val="000000"/>
                </a:solidFill>
                <a:latin typeface="Arial"/>
                <a:ea typeface="Arial"/>
                <a:cs typeface="Arial"/>
                <a:sym typeface="Arial"/>
              </a:rPr>
              <a:t>AUTOR</a:t>
            </a:r>
            <a:r>
              <a:rPr lang="en-US" sz="2700" baseline="30000" dirty="0">
                <a:solidFill>
                  <a:srgbClr val="000000"/>
                </a:solidFill>
                <a:latin typeface="Arial"/>
                <a:ea typeface="Arial"/>
                <a:cs typeface="Arial"/>
                <a:sym typeface="Arial"/>
              </a:rPr>
              <a:t>5</a:t>
            </a:r>
          </a:p>
        </p:txBody>
      </p:sp>
      <p:sp>
        <p:nvSpPr>
          <p:cNvPr id="4" name="Freeform 4"/>
          <p:cNvSpPr/>
          <p:nvPr/>
        </p:nvSpPr>
        <p:spPr>
          <a:xfrm rot="3864637">
            <a:off x="-2622904" y="4655470"/>
            <a:ext cx="5245808" cy="4561572"/>
          </a:xfrm>
          <a:custGeom>
            <a:avLst/>
            <a:gdLst/>
            <a:ahLst/>
            <a:cxnLst/>
            <a:rect l="l" t="t" r="r" b="b"/>
            <a:pathLst>
              <a:path w="5245808" h="4561572">
                <a:moveTo>
                  <a:pt x="0" y="0"/>
                </a:moveTo>
                <a:lnTo>
                  <a:pt x="5245808" y="0"/>
                </a:lnTo>
                <a:lnTo>
                  <a:pt x="5245808" y="4561572"/>
                </a:lnTo>
                <a:lnTo>
                  <a:pt x="0" y="4561572"/>
                </a:lnTo>
                <a:lnTo>
                  <a:pt x="0" y="0"/>
                </a:lnTo>
                <a:close/>
              </a:path>
            </a:pathLst>
          </a:custGeom>
          <a:blipFill>
            <a:blip r:embed="rId3"/>
            <a:stretch>
              <a:fillRect/>
            </a:stretch>
          </a:blipFill>
        </p:spPr>
        <p:txBody>
          <a:bodyPr/>
          <a:lstStyle/>
          <a:p>
            <a:endParaRPr lang="pt-BR"/>
          </a:p>
        </p:txBody>
      </p:sp>
      <p:sp>
        <p:nvSpPr>
          <p:cNvPr id="5" name="Freeform 5"/>
          <p:cNvSpPr/>
          <p:nvPr/>
        </p:nvSpPr>
        <p:spPr>
          <a:xfrm>
            <a:off x="7822285" y="9810072"/>
            <a:ext cx="10465715" cy="2157929"/>
          </a:xfrm>
          <a:custGeom>
            <a:avLst/>
            <a:gdLst/>
            <a:ahLst/>
            <a:cxnLst/>
            <a:rect l="l" t="t" r="r" b="b"/>
            <a:pathLst>
              <a:path w="10465715" h="2157929">
                <a:moveTo>
                  <a:pt x="0" y="0"/>
                </a:moveTo>
                <a:lnTo>
                  <a:pt x="10465715" y="0"/>
                </a:lnTo>
                <a:lnTo>
                  <a:pt x="10465715" y="2157930"/>
                </a:lnTo>
                <a:lnTo>
                  <a:pt x="0" y="2157930"/>
                </a:lnTo>
                <a:lnTo>
                  <a:pt x="0" y="0"/>
                </a:lnTo>
                <a:close/>
              </a:path>
            </a:pathLst>
          </a:custGeom>
          <a:blipFill>
            <a:blip r:embed="rId2"/>
            <a:stretch>
              <a:fillRect t="-482530" b="-23705"/>
            </a:stretch>
          </a:blipFill>
        </p:spPr>
        <p:txBody>
          <a:bodyPr/>
          <a:lstStyle/>
          <a:p>
            <a:endParaRPr lang="pt-BR"/>
          </a:p>
        </p:txBody>
      </p:sp>
      <p:sp>
        <p:nvSpPr>
          <p:cNvPr id="8" name="Freeform 8"/>
          <p:cNvSpPr/>
          <p:nvPr/>
        </p:nvSpPr>
        <p:spPr>
          <a:xfrm rot="-584095">
            <a:off x="15557492" y="4933686"/>
            <a:ext cx="4262073" cy="3781621"/>
          </a:xfrm>
          <a:custGeom>
            <a:avLst/>
            <a:gdLst/>
            <a:ahLst/>
            <a:cxnLst/>
            <a:rect l="l" t="t" r="r" b="b"/>
            <a:pathLst>
              <a:path w="4262073" h="3781621">
                <a:moveTo>
                  <a:pt x="0" y="0"/>
                </a:moveTo>
                <a:lnTo>
                  <a:pt x="4262073" y="0"/>
                </a:lnTo>
                <a:lnTo>
                  <a:pt x="4262073" y="3781621"/>
                </a:lnTo>
                <a:lnTo>
                  <a:pt x="0" y="3781621"/>
                </a:lnTo>
                <a:lnTo>
                  <a:pt x="0" y="0"/>
                </a:lnTo>
                <a:close/>
              </a:path>
            </a:pathLst>
          </a:custGeom>
          <a:blipFill>
            <a:blip r:embed="rId4"/>
            <a:stretch>
              <a:fillRect/>
            </a:stretch>
          </a:blipFill>
        </p:spPr>
        <p:txBody>
          <a:bodyPr/>
          <a:lstStyle/>
          <a:p>
            <a:endParaRPr lang="pt-BR"/>
          </a:p>
        </p:txBody>
      </p:sp>
      <p:sp>
        <p:nvSpPr>
          <p:cNvPr id="10" name="TextBox 10"/>
          <p:cNvSpPr txBox="1"/>
          <p:nvPr/>
        </p:nvSpPr>
        <p:spPr>
          <a:xfrm>
            <a:off x="6448084" y="1274773"/>
            <a:ext cx="5391832" cy="460493"/>
          </a:xfrm>
          <a:prstGeom prst="rect">
            <a:avLst/>
          </a:prstGeom>
        </p:spPr>
        <p:txBody>
          <a:bodyPr lIns="0" tIns="0" rIns="0" bIns="0" rtlCol="0" anchor="t">
            <a:spAutoFit/>
          </a:bodyPr>
          <a:lstStyle/>
          <a:p>
            <a:pPr algn="ctr">
              <a:lnSpc>
                <a:spcPts val="1895"/>
              </a:lnSpc>
            </a:pPr>
            <a:r>
              <a:rPr lang="en-US" sz="1353" b="1" spc="120">
                <a:solidFill>
                  <a:srgbClr val="000000"/>
                </a:solidFill>
                <a:latin typeface="Montserrat Heavy"/>
                <a:ea typeface="Montserrat Heavy"/>
                <a:cs typeface="Montserrat Heavy"/>
                <a:sym typeface="Montserrat Heavy"/>
              </a:rPr>
              <a:t>VIII</a:t>
            </a:r>
            <a:r>
              <a:rPr lang="en-US" sz="1353" b="1" spc="120">
                <a:solidFill>
                  <a:srgbClr val="000000"/>
                </a:solidFill>
                <a:latin typeface="Montserrat Semi-Bold"/>
                <a:ea typeface="Montserrat Semi-Bold"/>
                <a:cs typeface="Montserrat Semi-Bold"/>
                <a:sym typeface="Montserrat Semi-Bold"/>
              </a:rPr>
              <a:t> Encontro Nacional de Atenção Primária à Saúde</a:t>
            </a:r>
          </a:p>
          <a:p>
            <a:pPr algn="ctr">
              <a:lnSpc>
                <a:spcPts val="1895"/>
              </a:lnSpc>
            </a:pPr>
            <a:r>
              <a:rPr lang="en-US" sz="1353" b="1" spc="120">
                <a:solidFill>
                  <a:srgbClr val="000000"/>
                </a:solidFill>
                <a:latin typeface="Montserrat Heavy"/>
                <a:ea typeface="Montserrat Heavy"/>
                <a:cs typeface="Montserrat Heavy"/>
                <a:sym typeface="Montserrat Heavy"/>
              </a:rPr>
              <a:t>X </a:t>
            </a:r>
            <a:r>
              <a:rPr lang="en-US" sz="1353" b="1" spc="120">
                <a:solidFill>
                  <a:srgbClr val="000000"/>
                </a:solidFill>
                <a:latin typeface="Montserrat Semi-Bold"/>
                <a:ea typeface="Montserrat Semi-Bold"/>
                <a:cs typeface="Montserrat Semi-Bold"/>
                <a:sym typeface="Montserrat Semi-Bold"/>
              </a:rPr>
              <a:t>Encontro de Atenção Primária da Região do Trairi</a:t>
            </a:r>
          </a:p>
        </p:txBody>
      </p:sp>
      <p:sp>
        <p:nvSpPr>
          <p:cNvPr id="11" name="Freeform 11"/>
          <p:cNvSpPr/>
          <p:nvPr/>
        </p:nvSpPr>
        <p:spPr>
          <a:xfrm flipH="1">
            <a:off x="-2020530" y="9810750"/>
            <a:ext cx="10465715" cy="2157929"/>
          </a:xfrm>
          <a:custGeom>
            <a:avLst/>
            <a:gdLst/>
            <a:ahLst/>
            <a:cxnLst/>
            <a:rect l="l" t="t" r="r" b="b"/>
            <a:pathLst>
              <a:path w="10465715" h="2157929">
                <a:moveTo>
                  <a:pt x="10465715" y="0"/>
                </a:moveTo>
                <a:lnTo>
                  <a:pt x="0" y="0"/>
                </a:lnTo>
                <a:lnTo>
                  <a:pt x="0" y="2157929"/>
                </a:lnTo>
                <a:lnTo>
                  <a:pt x="10465715" y="2157929"/>
                </a:lnTo>
                <a:lnTo>
                  <a:pt x="10465715" y="0"/>
                </a:lnTo>
                <a:close/>
              </a:path>
            </a:pathLst>
          </a:custGeom>
          <a:blipFill>
            <a:blip r:embed="rId2"/>
            <a:stretch>
              <a:fillRect t="-482530" b="-23705"/>
            </a:stretch>
          </a:blipFill>
        </p:spPr>
        <p:txBody>
          <a:bodyPr/>
          <a:lstStyle/>
          <a:p>
            <a:endParaRPr lang="pt-BR"/>
          </a:p>
        </p:txBody>
      </p:sp>
      <p:sp>
        <p:nvSpPr>
          <p:cNvPr id="12" name="TextBox 12"/>
          <p:cNvSpPr txBox="1"/>
          <p:nvPr/>
        </p:nvSpPr>
        <p:spPr>
          <a:xfrm>
            <a:off x="5453219" y="3958190"/>
            <a:ext cx="7381562" cy="387806"/>
          </a:xfrm>
          <a:prstGeom prst="rect">
            <a:avLst/>
          </a:prstGeom>
          <a:solidFill>
            <a:srgbClr val="100362"/>
          </a:solidFill>
        </p:spPr>
        <p:txBody>
          <a:bodyPr lIns="0" tIns="0" rIns="0" bIns="0" rtlCol="0" anchor="t">
            <a:spAutoFit/>
          </a:bodyPr>
          <a:lstStyle/>
          <a:p>
            <a:pPr algn="ctr">
              <a:lnSpc>
                <a:spcPts val="3299"/>
              </a:lnSpc>
            </a:pPr>
            <a:r>
              <a:rPr lang="en-US" sz="2357" spc="209">
                <a:solidFill>
                  <a:srgbClr val="FFFFFF"/>
                </a:solidFill>
                <a:latin typeface="Berthold Block"/>
                <a:ea typeface="Berthold Block"/>
                <a:cs typeface="Berthold Block"/>
                <a:sym typeface="Berthold Block"/>
              </a:rPr>
              <a:t>ESCREVA AQUI O EIXO TEMÁTICO DO TRABALHO</a:t>
            </a:r>
          </a:p>
        </p:txBody>
      </p:sp>
      <p:sp>
        <p:nvSpPr>
          <p:cNvPr id="16" name="TextBox 7">
            <a:extLst>
              <a:ext uri="{FF2B5EF4-FFF2-40B4-BE49-F238E27FC236}">
                <a16:creationId xmlns:a16="http://schemas.microsoft.com/office/drawing/2014/main" id="{89CEE388-5B18-8366-D6B6-4EA79F35FA7C}"/>
              </a:ext>
            </a:extLst>
          </p:cNvPr>
          <p:cNvSpPr txBox="1"/>
          <p:nvPr/>
        </p:nvSpPr>
        <p:spPr>
          <a:xfrm>
            <a:off x="6667500" y="233805"/>
            <a:ext cx="4953000" cy="846706"/>
          </a:xfrm>
          <a:prstGeom prst="rect">
            <a:avLst/>
          </a:prstGeom>
          <a:solidFill>
            <a:srgbClr val="100362"/>
          </a:solidFill>
        </p:spPr>
        <p:txBody>
          <a:bodyPr wrap="square" lIns="0" tIns="0" rIns="0" bIns="0" rtlCol="0" anchor="t">
            <a:spAutoFit/>
          </a:bodyPr>
          <a:lstStyle/>
          <a:p>
            <a:pPr algn="ctr">
              <a:lnSpc>
                <a:spcPts val="6965"/>
              </a:lnSpc>
            </a:pPr>
            <a:r>
              <a:rPr lang="en-US" sz="4975" spc="442" dirty="0">
                <a:solidFill>
                  <a:srgbClr val="FFFFFF"/>
                </a:solidFill>
                <a:latin typeface="Berthold Block"/>
                <a:ea typeface="Berthold Block"/>
                <a:cs typeface="Berthold Block"/>
                <a:sym typeface="Berthold Block"/>
              </a:rPr>
              <a:t>VIII ENAPS 2025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63531">
            <a:off x="-1340823" y="8337081"/>
            <a:ext cx="5245808" cy="4561572"/>
          </a:xfrm>
          <a:custGeom>
            <a:avLst/>
            <a:gdLst/>
            <a:ahLst/>
            <a:cxnLst/>
            <a:rect l="l" t="t" r="r" b="b"/>
            <a:pathLst>
              <a:path w="5245808" h="4561572">
                <a:moveTo>
                  <a:pt x="0" y="0"/>
                </a:moveTo>
                <a:lnTo>
                  <a:pt x="5245808" y="0"/>
                </a:lnTo>
                <a:lnTo>
                  <a:pt x="5245808" y="4561572"/>
                </a:lnTo>
                <a:lnTo>
                  <a:pt x="0" y="4561572"/>
                </a:lnTo>
                <a:lnTo>
                  <a:pt x="0" y="0"/>
                </a:lnTo>
                <a:close/>
              </a:path>
            </a:pathLst>
          </a:custGeom>
          <a:blipFill>
            <a:blip r:embed="rId2"/>
            <a:stretch>
              <a:fillRect/>
            </a:stretch>
          </a:blipFill>
        </p:spPr>
        <p:txBody>
          <a:bodyPr/>
          <a:lstStyle/>
          <a:p>
            <a:endParaRPr lang="pt-BR"/>
          </a:p>
        </p:txBody>
      </p:sp>
      <p:sp>
        <p:nvSpPr>
          <p:cNvPr id="3" name="Freeform 3"/>
          <p:cNvSpPr/>
          <p:nvPr/>
        </p:nvSpPr>
        <p:spPr>
          <a:xfrm rot="1567857">
            <a:off x="15624300" y="7869522"/>
            <a:ext cx="4262073" cy="3781621"/>
          </a:xfrm>
          <a:custGeom>
            <a:avLst/>
            <a:gdLst/>
            <a:ahLst/>
            <a:cxnLst/>
            <a:rect l="l" t="t" r="r" b="b"/>
            <a:pathLst>
              <a:path w="4262073" h="3781621">
                <a:moveTo>
                  <a:pt x="0" y="0"/>
                </a:moveTo>
                <a:lnTo>
                  <a:pt x="4262073" y="0"/>
                </a:lnTo>
                <a:lnTo>
                  <a:pt x="4262073" y="3781621"/>
                </a:lnTo>
                <a:lnTo>
                  <a:pt x="0" y="3781621"/>
                </a:lnTo>
                <a:lnTo>
                  <a:pt x="0" y="0"/>
                </a:lnTo>
                <a:close/>
              </a:path>
            </a:pathLst>
          </a:custGeom>
          <a:blipFill>
            <a:blip r:embed="rId3"/>
            <a:stretch>
              <a:fillRect/>
            </a:stretch>
          </a:blipFill>
        </p:spPr>
        <p:txBody>
          <a:bodyPr/>
          <a:lstStyle/>
          <a:p>
            <a:endParaRPr lang="pt-BR"/>
          </a:p>
        </p:txBody>
      </p:sp>
      <p:sp>
        <p:nvSpPr>
          <p:cNvPr id="4" name="TextBox 4"/>
          <p:cNvSpPr txBox="1"/>
          <p:nvPr/>
        </p:nvSpPr>
        <p:spPr>
          <a:xfrm>
            <a:off x="1028700" y="2225132"/>
            <a:ext cx="3238500" cy="596382"/>
          </a:xfrm>
          <a:prstGeom prst="rect">
            <a:avLst/>
          </a:prstGeom>
          <a:solidFill>
            <a:srgbClr val="100362"/>
          </a:solidFill>
        </p:spPr>
        <p:txBody>
          <a:bodyPr wrap="square" lIns="0" tIns="0" rIns="0" bIns="0" rtlCol="0" anchor="t">
            <a:spAutoFit/>
          </a:bodyPr>
          <a:lstStyle/>
          <a:p>
            <a:pPr algn="ctr">
              <a:lnSpc>
                <a:spcPts val="5040"/>
              </a:lnSpc>
            </a:pPr>
            <a:r>
              <a:rPr lang="en-US" sz="3600" spc="644" dirty="0">
                <a:solidFill>
                  <a:srgbClr val="FFFFFF"/>
                </a:solidFill>
                <a:latin typeface="Berthold Block"/>
                <a:ea typeface="Berthold Block"/>
                <a:cs typeface="Berthold Block"/>
                <a:sym typeface="Berthold Block"/>
              </a:rPr>
              <a:t>INTRODUÇÃO</a:t>
            </a:r>
          </a:p>
        </p:txBody>
      </p:sp>
      <p:sp>
        <p:nvSpPr>
          <p:cNvPr id="5" name="Freeform 5"/>
          <p:cNvSpPr/>
          <p:nvPr/>
        </p:nvSpPr>
        <p:spPr>
          <a:xfrm flipH="1" flipV="1">
            <a:off x="-430113" y="-254778"/>
            <a:ext cx="10465715" cy="2157929"/>
          </a:xfrm>
          <a:custGeom>
            <a:avLst/>
            <a:gdLst/>
            <a:ahLst/>
            <a:cxnLst/>
            <a:rect l="l" t="t" r="r" b="b"/>
            <a:pathLst>
              <a:path w="10465715" h="2157929">
                <a:moveTo>
                  <a:pt x="10465715" y="2157930"/>
                </a:moveTo>
                <a:lnTo>
                  <a:pt x="0" y="2157930"/>
                </a:lnTo>
                <a:lnTo>
                  <a:pt x="0" y="0"/>
                </a:lnTo>
                <a:lnTo>
                  <a:pt x="10465715" y="0"/>
                </a:lnTo>
                <a:lnTo>
                  <a:pt x="10465715" y="2157930"/>
                </a:lnTo>
                <a:close/>
              </a:path>
            </a:pathLst>
          </a:custGeom>
          <a:blipFill>
            <a:blip r:embed="rId4"/>
            <a:stretch>
              <a:fillRect t="-482530" b="-23705"/>
            </a:stretch>
          </a:blipFill>
        </p:spPr>
        <p:txBody>
          <a:bodyPr/>
          <a:lstStyle/>
          <a:p>
            <a:endParaRPr lang="pt-BR"/>
          </a:p>
        </p:txBody>
      </p:sp>
      <p:sp>
        <p:nvSpPr>
          <p:cNvPr id="6" name="Freeform 6"/>
          <p:cNvSpPr/>
          <p:nvPr/>
        </p:nvSpPr>
        <p:spPr>
          <a:xfrm flipH="1" flipV="1">
            <a:off x="10035602" y="-254778"/>
            <a:ext cx="10465715" cy="2157929"/>
          </a:xfrm>
          <a:custGeom>
            <a:avLst/>
            <a:gdLst/>
            <a:ahLst/>
            <a:cxnLst/>
            <a:rect l="l" t="t" r="r" b="b"/>
            <a:pathLst>
              <a:path w="10465715" h="2157929">
                <a:moveTo>
                  <a:pt x="10465716" y="2157930"/>
                </a:moveTo>
                <a:lnTo>
                  <a:pt x="0" y="2157930"/>
                </a:lnTo>
                <a:lnTo>
                  <a:pt x="0" y="0"/>
                </a:lnTo>
                <a:lnTo>
                  <a:pt x="10465716" y="0"/>
                </a:lnTo>
                <a:lnTo>
                  <a:pt x="10465716" y="2157930"/>
                </a:lnTo>
                <a:close/>
              </a:path>
            </a:pathLst>
          </a:custGeom>
          <a:blipFill>
            <a:blip r:embed="rId4"/>
            <a:stretch>
              <a:fillRect t="-482530" b="-23705"/>
            </a:stretch>
          </a:blipFill>
        </p:spPr>
        <p:txBody>
          <a:bodyPr/>
          <a:lstStyle/>
          <a:p>
            <a:endParaRPr lang="pt-BR"/>
          </a:p>
        </p:txBody>
      </p:sp>
      <p:sp>
        <p:nvSpPr>
          <p:cNvPr id="8" name="TextBox 8"/>
          <p:cNvSpPr txBox="1"/>
          <p:nvPr/>
        </p:nvSpPr>
        <p:spPr>
          <a:xfrm>
            <a:off x="6448084" y="1274773"/>
            <a:ext cx="5391832" cy="460493"/>
          </a:xfrm>
          <a:prstGeom prst="rect">
            <a:avLst/>
          </a:prstGeom>
        </p:spPr>
        <p:txBody>
          <a:bodyPr lIns="0" tIns="0" rIns="0" bIns="0" rtlCol="0" anchor="t">
            <a:spAutoFit/>
          </a:bodyPr>
          <a:lstStyle/>
          <a:p>
            <a:pPr algn="ctr">
              <a:lnSpc>
                <a:spcPts val="1895"/>
              </a:lnSpc>
            </a:pPr>
            <a:r>
              <a:rPr lang="en-US" sz="1353" b="1" spc="120">
                <a:solidFill>
                  <a:srgbClr val="000000"/>
                </a:solidFill>
                <a:latin typeface="Montserrat Heavy"/>
                <a:ea typeface="Montserrat Heavy"/>
                <a:cs typeface="Montserrat Heavy"/>
                <a:sym typeface="Montserrat Heavy"/>
              </a:rPr>
              <a:t>VIII</a:t>
            </a:r>
            <a:r>
              <a:rPr lang="en-US" sz="1353" b="1" spc="120">
                <a:solidFill>
                  <a:srgbClr val="000000"/>
                </a:solidFill>
                <a:latin typeface="Montserrat Semi-Bold"/>
                <a:ea typeface="Montserrat Semi-Bold"/>
                <a:cs typeface="Montserrat Semi-Bold"/>
                <a:sym typeface="Montserrat Semi-Bold"/>
              </a:rPr>
              <a:t> Encontro Nacional de Atenção Primária à Saúde</a:t>
            </a:r>
          </a:p>
          <a:p>
            <a:pPr algn="ctr">
              <a:lnSpc>
                <a:spcPts val="1895"/>
              </a:lnSpc>
            </a:pPr>
            <a:r>
              <a:rPr lang="en-US" sz="1353" b="1" spc="120">
                <a:solidFill>
                  <a:srgbClr val="000000"/>
                </a:solidFill>
                <a:latin typeface="Montserrat Heavy"/>
                <a:ea typeface="Montserrat Heavy"/>
                <a:cs typeface="Montserrat Heavy"/>
                <a:sym typeface="Montserrat Heavy"/>
              </a:rPr>
              <a:t>X </a:t>
            </a:r>
            <a:r>
              <a:rPr lang="en-US" sz="1353" b="1" spc="120">
                <a:solidFill>
                  <a:srgbClr val="000000"/>
                </a:solidFill>
                <a:latin typeface="Montserrat Semi-Bold"/>
                <a:ea typeface="Montserrat Semi-Bold"/>
                <a:cs typeface="Montserrat Semi-Bold"/>
                <a:sym typeface="Montserrat Semi-Bold"/>
              </a:rPr>
              <a:t>Encontro de Atenção Primária da Região do Trairi</a:t>
            </a:r>
          </a:p>
        </p:txBody>
      </p:sp>
      <p:sp>
        <p:nvSpPr>
          <p:cNvPr id="9" name="TextBox 7">
            <a:extLst>
              <a:ext uri="{FF2B5EF4-FFF2-40B4-BE49-F238E27FC236}">
                <a16:creationId xmlns:a16="http://schemas.microsoft.com/office/drawing/2014/main" id="{38E31E67-E7D8-2A97-B811-2A4EC620C748}"/>
              </a:ext>
            </a:extLst>
          </p:cNvPr>
          <p:cNvSpPr txBox="1"/>
          <p:nvPr/>
        </p:nvSpPr>
        <p:spPr>
          <a:xfrm>
            <a:off x="6667500" y="233805"/>
            <a:ext cx="4953000" cy="846706"/>
          </a:xfrm>
          <a:prstGeom prst="rect">
            <a:avLst/>
          </a:prstGeom>
          <a:solidFill>
            <a:srgbClr val="100362"/>
          </a:solidFill>
        </p:spPr>
        <p:txBody>
          <a:bodyPr wrap="square" lIns="0" tIns="0" rIns="0" bIns="0" rtlCol="0" anchor="t">
            <a:spAutoFit/>
          </a:bodyPr>
          <a:lstStyle/>
          <a:p>
            <a:pPr algn="ctr">
              <a:lnSpc>
                <a:spcPts val="6965"/>
              </a:lnSpc>
            </a:pPr>
            <a:r>
              <a:rPr lang="en-US" sz="4975" spc="442" dirty="0">
                <a:solidFill>
                  <a:srgbClr val="FFFFFF"/>
                </a:solidFill>
                <a:latin typeface="Berthold Block"/>
                <a:ea typeface="Berthold Block"/>
                <a:cs typeface="Berthold Block"/>
                <a:sym typeface="Berthold Block"/>
              </a:rPr>
              <a:t>VIII ENAPS 2025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63531">
            <a:off x="-1340823" y="8337081"/>
            <a:ext cx="5245808" cy="4561572"/>
          </a:xfrm>
          <a:custGeom>
            <a:avLst/>
            <a:gdLst/>
            <a:ahLst/>
            <a:cxnLst/>
            <a:rect l="l" t="t" r="r" b="b"/>
            <a:pathLst>
              <a:path w="5245808" h="4561572">
                <a:moveTo>
                  <a:pt x="0" y="0"/>
                </a:moveTo>
                <a:lnTo>
                  <a:pt x="5245808" y="0"/>
                </a:lnTo>
                <a:lnTo>
                  <a:pt x="5245808" y="4561572"/>
                </a:lnTo>
                <a:lnTo>
                  <a:pt x="0" y="4561572"/>
                </a:lnTo>
                <a:lnTo>
                  <a:pt x="0" y="0"/>
                </a:lnTo>
                <a:close/>
              </a:path>
            </a:pathLst>
          </a:custGeom>
          <a:blipFill>
            <a:blip r:embed="rId2"/>
            <a:stretch>
              <a:fillRect/>
            </a:stretch>
          </a:blipFill>
        </p:spPr>
        <p:txBody>
          <a:bodyPr/>
          <a:lstStyle/>
          <a:p>
            <a:endParaRPr lang="pt-BR"/>
          </a:p>
        </p:txBody>
      </p:sp>
      <p:sp>
        <p:nvSpPr>
          <p:cNvPr id="3" name="Freeform 3"/>
          <p:cNvSpPr/>
          <p:nvPr/>
        </p:nvSpPr>
        <p:spPr>
          <a:xfrm rot="1567857">
            <a:off x="15624300" y="7869522"/>
            <a:ext cx="4262073" cy="3781621"/>
          </a:xfrm>
          <a:custGeom>
            <a:avLst/>
            <a:gdLst/>
            <a:ahLst/>
            <a:cxnLst/>
            <a:rect l="l" t="t" r="r" b="b"/>
            <a:pathLst>
              <a:path w="4262073" h="3781621">
                <a:moveTo>
                  <a:pt x="0" y="0"/>
                </a:moveTo>
                <a:lnTo>
                  <a:pt x="4262073" y="0"/>
                </a:lnTo>
                <a:lnTo>
                  <a:pt x="4262073" y="3781621"/>
                </a:lnTo>
                <a:lnTo>
                  <a:pt x="0" y="3781621"/>
                </a:lnTo>
                <a:lnTo>
                  <a:pt x="0" y="0"/>
                </a:lnTo>
                <a:close/>
              </a:path>
            </a:pathLst>
          </a:custGeom>
          <a:blipFill>
            <a:blip r:embed="rId3"/>
            <a:stretch>
              <a:fillRect/>
            </a:stretch>
          </a:blipFill>
        </p:spPr>
        <p:txBody>
          <a:bodyPr/>
          <a:lstStyle/>
          <a:p>
            <a:endParaRPr lang="pt-BR"/>
          </a:p>
        </p:txBody>
      </p:sp>
      <p:sp>
        <p:nvSpPr>
          <p:cNvPr id="4" name="TextBox 4"/>
          <p:cNvSpPr txBox="1"/>
          <p:nvPr/>
        </p:nvSpPr>
        <p:spPr>
          <a:xfrm>
            <a:off x="1028701" y="2225132"/>
            <a:ext cx="2628900" cy="596382"/>
          </a:xfrm>
          <a:prstGeom prst="rect">
            <a:avLst/>
          </a:prstGeom>
          <a:solidFill>
            <a:srgbClr val="100362"/>
          </a:solidFill>
        </p:spPr>
        <p:txBody>
          <a:bodyPr wrap="square" lIns="0" tIns="0" rIns="0" bIns="0" rtlCol="0" anchor="t">
            <a:spAutoFit/>
          </a:bodyPr>
          <a:lstStyle/>
          <a:p>
            <a:pPr algn="ctr">
              <a:lnSpc>
                <a:spcPts val="5040"/>
              </a:lnSpc>
            </a:pPr>
            <a:r>
              <a:rPr lang="en-US" sz="3600" spc="644" dirty="0">
                <a:solidFill>
                  <a:srgbClr val="FFFFFF"/>
                </a:solidFill>
                <a:latin typeface="Berthold Block"/>
                <a:ea typeface="Berthold Block"/>
                <a:cs typeface="Berthold Block"/>
                <a:sym typeface="Berthold Block"/>
              </a:rPr>
              <a:t>OBJETIVO</a:t>
            </a:r>
          </a:p>
        </p:txBody>
      </p:sp>
      <p:sp>
        <p:nvSpPr>
          <p:cNvPr id="5" name="Freeform 5"/>
          <p:cNvSpPr/>
          <p:nvPr/>
        </p:nvSpPr>
        <p:spPr>
          <a:xfrm flipH="1" flipV="1">
            <a:off x="-430113" y="-254778"/>
            <a:ext cx="10465715" cy="2157929"/>
          </a:xfrm>
          <a:custGeom>
            <a:avLst/>
            <a:gdLst/>
            <a:ahLst/>
            <a:cxnLst/>
            <a:rect l="l" t="t" r="r" b="b"/>
            <a:pathLst>
              <a:path w="10465715" h="2157929">
                <a:moveTo>
                  <a:pt x="10465715" y="2157930"/>
                </a:moveTo>
                <a:lnTo>
                  <a:pt x="0" y="2157930"/>
                </a:lnTo>
                <a:lnTo>
                  <a:pt x="0" y="0"/>
                </a:lnTo>
                <a:lnTo>
                  <a:pt x="10465715" y="0"/>
                </a:lnTo>
                <a:lnTo>
                  <a:pt x="10465715" y="2157930"/>
                </a:lnTo>
                <a:close/>
              </a:path>
            </a:pathLst>
          </a:custGeom>
          <a:blipFill>
            <a:blip r:embed="rId4"/>
            <a:stretch>
              <a:fillRect t="-482530" b="-23705"/>
            </a:stretch>
          </a:blipFill>
        </p:spPr>
        <p:txBody>
          <a:bodyPr/>
          <a:lstStyle/>
          <a:p>
            <a:endParaRPr lang="pt-BR"/>
          </a:p>
        </p:txBody>
      </p:sp>
      <p:sp>
        <p:nvSpPr>
          <p:cNvPr id="6" name="Freeform 6"/>
          <p:cNvSpPr/>
          <p:nvPr/>
        </p:nvSpPr>
        <p:spPr>
          <a:xfrm flipH="1" flipV="1">
            <a:off x="10035602" y="-254778"/>
            <a:ext cx="10465715" cy="2157929"/>
          </a:xfrm>
          <a:custGeom>
            <a:avLst/>
            <a:gdLst/>
            <a:ahLst/>
            <a:cxnLst/>
            <a:rect l="l" t="t" r="r" b="b"/>
            <a:pathLst>
              <a:path w="10465715" h="2157929">
                <a:moveTo>
                  <a:pt x="10465716" y="2157930"/>
                </a:moveTo>
                <a:lnTo>
                  <a:pt x="0" y="2157930"/>
                </a:lnTo>
                <a:lnTo>
                  <a:pt x="0" y="0"/>
                </a:lnTo>
                <a:lnTo>
                  <a:pt x="10465716" y="0"/>
                </a:lnTo>
                <a:lnTo>
                  <a:pt x="10465716" y="2157930"/>
                </a:lnTo>
                <a:close/>
              </a:path>
            </a:pathLst>
          </a:custGeom>
          <a:blipFill>
            <a:blip r:embed="rId4"/>
            <a:stretch>
              <a:fillRect t="-482530" b="-23705"/>
            </a:stretch>
          </a:blipFill>
        </p:spPr>
        <p:txBody>
          <a:bodyPr/>
          <a:lstStyle/>
          <a:p>
            <a:endParaRPr lang="pt-BR"/>
          </a:p>
        </p:txBody>
      </p:sp>
      <p:sp>
        <p:nvSpPr>
          <p:cNvPr id="8" name="TextBox 8"/>
          <p:cNvSpPr txBox="1"/>
          <p:nvPr/>
        </p:nvSpPr>
        <p:spPr>
          <a:xfrm>
            <a:off x="6448084" y="1274773"/>
            <a:ext cx="5391832" cy="460493"/>
          </a:xfrm>
          <a:prstGeom prst="rect">
            <a:avLst/>
          </a:prstGeom>
        </p:spPr>
        <p:txBody>
          <a:bodyPr lIns="0" tIns="0" rIns="0" bIns="0" rtlCol="0" anchor="t">
            <a:spAutoFit/>
          </a:bodyPr>
          <a:lstStyle/>
          <a:p>
            <a:pPr algn="ctr">
              <a:lnSpc>
                <a:spcPts val="1895"/>
              </a:lnSpc>
            </a:pPr>
            <a:r>
              <a:rPr lang="en-US" sz="1353" b="1" spc="120">
                <a:solidFill>
                  <a:srgbClr val="000000"/>
                </a:solidFill>
                <a:latin typeface="Montserrat Heavy"/>
                <a:ea typeface="Montserrat Heavy"/>
                <a:cs typeface="Montserrat Heavy"/>
                <a:sym typeface="Montserrat Heavy"/>
              </a:rPr>
              <a:t>VIII</a:t>
            </a:r>
            <a:r>
              <a:rPr lang="en-US" sz="1353" b="1" spc="120">
                <a:solidFill>
                  <a:srgbClr val="000000"/>
                </a:solidFill>
                <a:latin typeface="Montserrat Semi-Bold"/>
                <a:ea typeface="Montserrat Semi-Bold"/>
                <a:cs typeface="Montserrat Semi-Bold"/>
                <a:sym typeface="Montserrat Semi-Bold"/>
              </a:rPr>
              <a:t> Encontro Nacional de Atenção Primária à Saúde</a:t>
            </a:r>
          </a:p>
          <a:p>
            <a:pPr algn="ctr">
              <a:lnSpc>
                <a:spcPts val="1895"/>
              </a:lnSpc>
            </a:pPr>
            <a:r>
              <a:rPr lang="en-US" sz="1353" b="1" spc="120">
                <a:solidFill>
                  <a:srgbClr val="000000"/>
                </a:solidFill>
                <a:latin typeface="Montserrat Heavy"/>
                <a:ea typeface="Montserrat Heavy"/>
                <a:cs typeface="Montserrat Heavy"/>
                <a:sym typeface="Montserrat Heavy"/>
              </a:rPr>
              <a:t>X </a:t>
            </a:r>
            <a:r>
              <a:rPr lang="en-US" sz="1353" b="1" spc="120">
                <a:solidFill>
                  <a:srgbClr val="000000"/>
                </a:solidFill>
                <a:latin typeface="Montserrat Semi-Bold"/>
                <a:ea typeface="Montserrat Semi-Bold"/>
                <a:cs typeface="Montserrat Semi-Bold"/>
                <a:sym typeface="Montserrat Semi-Bold"/>
              </a:rPr>
              <a:t>Encontro de Atenção Primária da Região do Trairi</a:t>
            </a:r>
          </a:p>
        </p:txBody>
      </p:sp>
      <p:sp>
        <p:nvSpPr>
          <p:cNvPr id="9" name="TextBox 7">
            <a:extLst>
              <a:ext uri="{FF2B5EF4-FFF2-40B4-BE49-F238E27FC236}">
                <a16:creationId xmlns:a16="http://schemas.microsoft.com/office/drawing/2014/main" id="{8DC2A13F-E455-E975-1499-E1226589C7BC}"/>
              </a:ext>
            </a:extLst>
          </p:cNvPr>
          <p:cNvSpPr txBox="1"/>
          <p:nvPr/>
        </p:nvSpPr>
        <p:spPr>
          <a:xfrm>
            <a:off x="6667500" y="233805"/>
            <a:ext cx="4953000" cy="846706"/>
          </a:xfrm>
          <a:prstGeom prst="rect">
            <a:avLst/>
          </a:prstGeom>
          <a:solidFill>
            <a:srgbClr val="100362"/>
          </a:solidFill>
        </p:spPr>
        <p:txBody>
          <a:bodyPr wrap="square" lIns="0" tIns="0" rIns="0" bIns="0" rtlCol="0" anchor="t">
            <a:spAutoFit/>
          </a:bodyPr>
          <a:lstStyle/>
          <a:p>
            <a:pPr algn="ctr">
              <a:lnSpc>
                <a:spcPts val="6965"/>
              </a:lnSpc>
            </a:pPr>
            <a:r>
              <a:rPr lang="en-US" sz="4975" spc="442" dirty="0">
                <a:solidFill>
                  <a:srgbClr val="FFFFFF"/>
                </a:solidFill>
                <a:latin typeface="Berthold Block"/>
                <a:ea typeface="Berthold Block"/>
                <a:cs typeface="Berthold Block"/>
                <a:sym typeface="Berthold Block"/>
              </a:rPr>
              <a:t>VIII ENAPS 2025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63531">
            <a:off x="-1340823" y="8337081"/>
            <a:ext cx="5245808" cy="4561572"/>
          </a:xfrm>
          <a:custGeom>
            <a:avLst/>
            <a:gdLst/>
            <a:ahLst/>
            <a:cxnLst/>
            <a:rect l="l" t="t" r="r" b="b"/>
            <a:pathLst>
              <a:path w="5245808" h="4561572">
                <a:moveTo>
                  <a:pt x="0" y="0"/>
                </a:moveTo>
                <a:lnTo>
                  <a:pt x="5245808" y="0"/>
                </a:lnTo>
                <a:lnTo>
                  <a:pt x="5245808" y="4561572"/>
                </a:lnTo>
                <a:lnTo>
                  <a:pt x="0" y="4561572"/>
                </a:lnTo>
                <a:lnTo>
                  <a:pt x="0" y="0"/>
                </a:lnTo>
                <a:close/>
              </a:path>
            </a:pathLst>
          </a:custGeom>
          <a:blipFill>
            <a:blip r:embed="rId2"/>
            <a:stretch>
              <a:fillRect/>
            </a:stretch>
          </a:blipFill>
        </p:spPr>
        <p:txBody>
          <a:bodyPr/>
          <a:lstStyle/>
          <a:p>
            <a:endParaRPr lang="pt-BR"/>
          </a:p>
        </p:txBody>
      </p:sp>
      <p:sp>
        <p:nvSpPr>
          <p:cNvPr id="3" name="Freeform 3"/>
          <p:cNvSpPr/>
          <p:nvPr/>
        </p:nvSpPr>
        <p:spPr>
          <a:xfrm rot="1567857">
            <a:off x="15624300" y="7869522"/>
            <a:ext cx="4262073" cy="3781621"/>
          </a:xfrm>
          <a:custGeom>
            <a:avLst/>
            <a:gdLst/>
            <a:ahLst/>
            <a:cxnLst/>
            <a:rect l="l" t="t" r="r" b="b"/>
            <a:pathLst>
              <a:path w="4262073" h="3781621">
                <a:moveTo>
                  <a:pt x="0" y="0"/>
                </a:moveTo>
                <a:lnTo>
                  <a:pt x="4262073" y="0"/>
                </a:lnTo>
                <a:lnTo>
                  <a:pt x="4262073" y="3781621"/>
                </a:lnTo>
                <a:lnTo>
                  <a:pt x="0" y="3781621"/>
                </a:lnTo>
                <a:lnTo>
                  <a:pt x="0" y="0"/>
                </a:lnTo>
                <a:close/>
              </a:path>
            </a:pathLst>
          </a:custGeom>
          <a:blipFill>
            <a:blip r:embed="rId3"/>
            <a:stretch>
              <a:fillRect/>
            </a:stretch>
          </a:blipFill>
        </p:spPr>
        <p:txBody>
          <a:bodyPr/>
          <a:lstStyle/>
          <a:p>
            <a:endParaRPr lang="pt-BR"/>
          </a:p>
        </p:txBody>
      </p:sp>
      <p:sp>
        <p:nvSpPr>
          <p:cNvPr id="4" name="TextBox 4"/>
          <p:cNvSpPr txBox="1"/>
          <p:nvPr/>
        </p:nvSpPr>
        <p:spPr>
          <a:xfrm>
            <a:off x="1028700" y="2225132"/>
            <a:ext cx="6493719" cy="596382"/>
          </a:xfrm>
          <a:prstGeom prst="rect">
            <a:avLst/>
          </a:prstGeom>
          <a:solidFill>
            <a:srgbClr val="100362"/>
          </a:solidFill>
        </p:spPr>
        <p:txBody>
          <a:bodyPr lIns="0" tIns="0" rIns="0" bIns="0" rtlCol="0" anchor="t">
            <a:spAutoFit/>
          </a:bodyPr>
          <a:lstStyle/>
          <a:p>
            <a:pPr algn="ctr">
              <a:lnSpc>
                <a:spcPts val="5040"/>
              </a:lnSpc>
            </a:pPr>
            <a:r>
              <a:rPr lang="en-US" sz="3600" spc="644" dirty="0">
                <a:solidFill>
                  <a:srgbClr val="FFFFFF"/>
                </a:solidFill>
                <a:latin typeface="Berthold Block"/>
                <a:ea typeface="Berthold Block"/>
                <a:cs typeface="Berthold Block"/>
                <a:sym typeface="Berthold Block"/>
              </a:rPr>
              <a:t>DESCRIÇÃO METODOLÓGICA</a:t>
            </a:r>
          </a:p>
        </p:txBody>
      </p:sp>
      <p:sp>
        <p:nvSpPr>
          <p:cNvPr id="5" name="Freeform 5"/>
          <p:cNvSpPr/>
          <p:nvPr/>
        </p:nvSpPr>
        <p:spPr>
          <a:xfrm flipH="1" flipV="1">
            <a:off x="-430113" y="-254778"/>
            <a:ext cx="10465715" cy="2157929"/>
          </a:xfrm>
          <a:custGeom>
            <a:avLst/>
            <a:gdLst/>
            <a:ahLst/>
            <a:cxnLst/>
            <a:rect l="l" t="t" r="r" b="b"/>
            <a:pathLst>
              <a:path w="10465715" h="2157929">
                <a:moveTo>
                  <a:pt x="10465715" y="2157930"/>
                </a:moveTo>
                <a:lnTo>
                  <a:pt x="0" y="2157930"/>
                </a:lnTo>
                <a:lnTo>
                  <a:pt x="0" y="0"/>
                </a:lnTo>
                <a:lnTo>
                  <a:pt x="10465715" y="0"/>
                </a:lnTo>
                <a:lnTo>
                  <a:pt x="10465715" y="2157930"/>
                </a:lnTo>
                <a:close/>
              </a:path>
            </a:pathLst>
          </a:custGeom>
          <a:blipFill>
            <a:blip r:embed="rId4"/>
            <a:stretch>
              <a:fillRect t="-482530" b="-23705"/>
            </a:stretch>
          </a:blipFill>
        </p:spPr>
        <p:txBody>
          <a:bodyPr/>
          <a:lstStyle/>
          <a:p>
            <a:endParaRPr lang="pt-BR"/>
          </a:p>
        </p:txBody>
      </p:sp>
      <p:sp>
        <p:nvSpPr>
          <p:cNvPr id="6" name="Freeform 6"/>
          <p:cNvSpPr/>
          <p:nvPr/>
        </p:nvSpPr>
        <p:spPr>
          <a:xfrm flipH="1" flipV="1">
            <a:off x="10035602" y="-254778"/>
            <a:ext cx="10465715" cy="2157929"/>
          </a:xfrm>
          <a:custGeom>
            <a:avLst/>
            <a:gdLst/>
            <a:ahLst/>
            <a:cxnLst/>
            <a:rect l="l" t="t" r="r" b="b"/>
            <a:pathLst>
              <a:path w="10465715" h="2157929">
                <a:moveTo>
                  <a:pt x="10465716" y="2157930"/>
                </a:moveTo>
                <a:lnTo>
                  <a:pt x="0" y="2157930"/>
                </a:lnTo>
                <a:lnTo>
                  <a:pt x="0" y="0"/>
                </a:lnTo>
                <a:lnTo>
                  <a:pt x="10465716" y="0"/>
                </a:lnTo>
                <a:lnTo>
                  <a:pt x="10465716" y="2157930"/>
                </a:lnTo>
                <a:close/>
              </a:path>
            </a:pathLst>
          </a:custGeom>
          <a:blipFill>
            <a:blip r:embed="rId4"/>
            <a:stretch>
              <a:fillRect t="-482530" b="-23705"/>
            </a:stretch>
          </a:blipFill>
        </p:spPr>
        <p:txBody>
          <a:bodyPr/>
          <a:lstStyle/>
          <a:p>
            <a:endParaRPr lang="pt-BR"/>
          </a:p>
        </p:txBody>
      </p:sp>
      <p:sp>
        <p:nvSpPr>
          <p:cNvPr id="8" name="TextBox 8"/>
          <p:cNvSpPr txBox="1"/>
          <p:nvPr/>
        </p:nvSpPr>
        <p:spPr>
          <a:xfrm>
            <a:off x="6448084" y="1274773"/>
            <a:ext cx="5391832" cy="460493"/>
          </a:xfrm>
          <a:prstGeom prst="rect">
            <a:avLst/>
          </a:prstGeom>
        </p:spPr>
        <p:txBody>
          <a:bodyPr lIns="0" tIns="0" rIns="0" bIns="0" rtlCol="0" anchor="t">
            <a:spAutoFit/>
          </a:bodyPr>
          <a:lstStyle/>
          <a:p>
            <a:pPr algn="ctr">
              <a:lnSpc>
                <a:spcPts val="1895"/>
              </a:lnSpc>
            </a:pPr>
            <a:r>
              <a:rPr lang="en-US" sz="1353" b="1" spc="120">
                <a:solidFill>
                  <a:srgbClr val="000000"/>
                </a:solidFill>
                <a:latin typeface="Montserrat Heavy"/>
                <a:ea typeface="Montserrat Heavy"/>
                <a:cs typeface="Montserrat Heavy"/>
                <a:sym typeface="Montserrat Heavy"/>
              </a:rPr>
              <a:t>VIII</a:t>
            </a:r>
            <a:r>
              <a:rPr lang="en-US" sz="1353" b="1" spc="120">
                <a:solidFill>
                  <a:srgbClr val="000000"/>
                </a:solidFill>
                <a:latin typeface="Montserrat Semi-Bold"/>
                <a:ea typeface="Montserrat Semi-Bold"/>
                <a:cs typeface="Montserrat Semi-Bold"/>
                <a:sym typeface="Montserrat Semi-Bold"/>
              </a:rPr>
              <a:t> Encontro Nacional de Atenção Primária à Saúde</a:t>
            </a:r>
          </a:p>
          <a:p>
            <a:pPr algn="ctr">
              <a:lnSpc>
                <a:spcPts val="1895"/>
              </a:lnSpc>
            </a:pPr>
            <a:r>
              <a:rPr lang="en-US" sz="1353" b="1" spc="120">
                <a:solidFill>
                  <a:srgbClr val="000000"/>
                </a:solidFill>
                <a:latin typeface="Montserrat Heavy"/>
                <a:ea typeface="Montserrat Heavy"/>
                <a:cs typeface="Montserrat Heavy"/>
                <a:sym typeface="Montserrat Heavy"/>
              </a:rPr>
              <a:t>X </a:t>
            </a:r>
            <a:r>
              <a:rPr lang="en-US" sz="1353" b="1" spc="120">
                <a:solidFill>
                  <a:srgbClr val="000000"/>
                </a:solidFill>
                <a:latin typeface="Montserrat Semi-Bold"/>
                <a:ea typeface="Montserrat Semi-Bold"/>
                <a:cs typeface="Montserrat Semi-Bold"/>
                <a:sym typeface="Montserrat Semi-Bold"/>
              </a:rPr>
              <a:t>Encontro de Atenção Primária da Região do Trairi</a:t>
            </a:r>
          </a:p>
        </p:txBody>
      </p:sp>
      <p:sp>
        <p:nvSpPr>
          <p:cNvPr id="9" name="TextBox 7">
            <a:extLst>
              <a:ext uri="{FF2B5EF4-FFF2-40B4-BE49-F238E27FC236}">
                <a16:creationId xmlns:a16="http://schemas.microsoft.com/office/drawing/2014/main" id="{E1F67975-A698-19E6-89CB-F05959DA318C}"/>
              </a:ext>
            </a:extLst>
          </p:cNvPr>
          <p:cNvSpPr txBox="1"/>
          <p:nvPr/>
        </p:nvSpPr>
        <p:spPr>
          <a:xfrm>
            <a:off x="6667500" y="233805"/>
            <a:ext cx="4953000" cy="846706"/>
          </a:xfrm>
          <a:prstGeom prst="rect">
            <a:avLst/>
          </a:prstGeom>
          <a:solidFill>
            <a:srgbClr val="100362"/>
          </a:solidFill>
        </p:spPr>
        <p:txBody>
          <a:bodyPr wrap="square" lIns="0" tIns="0" rIns="0" bIns="0" rtlCol="0" anchor="t">
            <a:spAutoFit/>
          </a:bodyPr>
          <a:lstStyle/>
          <a:p>
            <a:pPr algn="ctr">
              <a:lnSpc>
                <a:spcPts val="6965"/>
              </a:lnSpc>
            </a:pPr>
            <a:r>
              <a:rPr lang="en-US" sz="4975" spc="442" dirty="0">
                <a:solidFill>
                  <a:srgbClr val="FFFFFF"/>
                </a:solidFill>
                <a:latin typeface="Berthold Block"/>
                <a:ea typeface="Berthold Block"/>
                <a:cs typeface="Berthold Block"/>
                <a:sym typeface="Berthold Block"/>
              </a:rPr>
              <a:t>VIII ENAPS 2025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63531">
            <a:off x="-1340823" y="8337081"/>
            <a:ext cx="5245808" cy="4561572"/>
          </a:xfrm>
          <a:custGeom>
            <a:avLst/>
            <a:gdLst/>
            <a:ahLst/>
            <a:cxnLst/>
            <a:rect l="l" t="t" r="r" b="b"/>
            <a:pathLst>
              <a:path w="5245808" h="4561572">
                <a:moveTo>
                  <a:pt x="0" y="0"/>
                </a:moveTo>
                <a:lnTo>
                  <a:pt x="5245808" y="0"/>
                </a:lnTo>
                <a:lnTo>
                  <a:pt x="5245808" y="4561572"/>
                </a:lnTo>
                <a:lnTo>
                  <a:pt x="0" y="4561572"/>
                </a:lnTo>
                <a:lnTo>
                  <a:pt x="0" y="0"/>
                </a:lnTo>
                <a:close/>
              </a:path>
            </a:pathLst>
          </a:custGeom>
          <a:blipFill>
            <a:blip r:embed="rId2"/>
            <a:stretch>
              <a:fillRect/>
            </a:stretch>
          </a:blipFill>
        </p:spPr>
        <p:txBody>
          <a:bodyPr/>
          <a:lstStyle/>
          <a:p>
            <a:endParaRPr lang="pt-BR"/>
          </a:p>
        </p:txBody>
      </p:sp>
      <p:sp>
        <p:nvSpPr>
          <p:cNvPr id="3" name="Freeform 3"/>
          <p:cNvSpPr/>
          <p:nvPr/>
        </p:nvSpPr>
        <p:spPr>
          <a:xfrm rot="1567857">
            <a:off x="15624300" y="7869522"/>
            <a:ext cx="4262073" cy="3781621"/>
          </a:xfrm>
          <a:custGeom>
            <a:avLst/>
            <a:gdLst/>
            <a:ahLst/>
            <a:cxnLst/>
            <a:rect l="l" t="t" r="r" b="b"/>
            <a:pathLst>
              <a:path w="4262073" h="3781621">
                <a:moveTo>
                  <a:pt x="0" y="0"/>
                </a:moveTo>
                <a:lnTo>
                  <a:pt x="4262073" y="0"/>
                </a:lnTo>
                <a:lnTo>
                  <a:pt x="4262073" y="3781621"/>
                </a:lnTo>
                <a:lnTo>
                  <a:pt x="0" y="3781621"/>
                </a:lnTo>
                <a:lnTo>
                  <a:pt x="0" y="0"/>
                </a:lnTo>
                <a:close/>
              </a:path>
            </a:pathLst>
          </a:custGeom>
          <a:blipFill>
            <a:blip r:embed="rId3"/>
            <a:stretch>
              <a:fillRect/>
            </a:stretch>
          </a:blipFill>
        </p:spPr>
        <p:txBody>
          <a:bodyPr/>
          <a:lstStyle/>
          <a:p>
            <a:endParaRPr lang="pt-BR"/>
          </a:p>
        </p:txBody>
      </p:sp>
      <p:sp>
        <p:nvSpPr>
          <p:cNvPr id="4" name="TextBox 4"/>
          <p:cNvSpPr txBox="1"/>
          <p:nvPr/>
        </p:nvSpPr>
        <p:spPr>
          <a:xfrm>
            <a:off x="1028701" y="2225132"/>
            <a:ext cx="3238500" cy="596382"/>
          </a:xfrm>
          <a:prstGeom prst="rect">
            <a:avLst/>
          </a:prstGeom>
          <a:solidFill>
            <a:srgbClr val="100362"/>
          </a:solidFill>
        </p:spPr>
        <p:txBody>
          <a:bodyPr wrap="square" lIns="0" tIns="0" rIns="0" bIns="0" rtlCol="0" anchor="t">
            <a:spAutoFit/>
          </a:bodyPr>
          <a:lstStyle/>
          <a:p>
            <a:pPr algn="ctr">
              <a:lnSpc>
                <a:spcPts val="5040"/>
              </a:lnSpc>
            </a:pPr>
            <a:r>
              <a:rPr lang="en-US" sz="3600" spc="644">
                <a:solidFill>
                  <a:srgbClr val="FFFFFF"/>
                </a:solidFill>
                <a:latin typeface="Berthold Block"/>
                <a:ea typeface="Berthold Block"/>
                <a:cs typeface="Berthold Block"/>
                <a:sym typeface="Berthold Block"/>
              </a:rPr>
              <a:t>RESULTADOS</a:t>
            </a:r>
          </a:p>
        </p:txBody>
      </p:sp>
      <p:sp>
        <p:nvSpPr>
          <p:cNvPr id="5" name="Freeform 5"/>
          <p:cNvSpPr/>
          <p:nvPr/>
        </p:nvSpPr>
        <p:spPr>
          <a:xfrm flipH="1" flipV="1">
            <a:off x="-430113" y="-254778"/>
            <a:ext cx="10465715" cy="2157929"/>
          </a:xfrm>
          <a:custGeom>
            <a:avLst/>
            <a:gdLst/>
            <a:ahLst/>
            <a:cxnLst/>
            <a:rect l="l" t="t" r="r" b="b"/>
            <a:pathLst>
              <a:path w="10465715" h="2157929">
                <a:moveTo>
                  <a:pt x="10465715" y="2157930"/>
                </a:moveTo>
                <a:lnTo>
                  <a:pt x="0" y="2157930"/>
                </a:lnTo>
                <a:lnTo>
                  <a:pt x="0" y="0"/>
                </a:lnTo>
                <a:lnTo>
                  <a:pt x="10465715" y="0"/>
                </a:lnTo>
                <a:lnTo>
                  <a:pt x="10465715" y="2157930"/>
                </a:lnTo>
                <a:close/>
              </a:path>
            </a:pathLst>
          </a:custGeom>
          <a:blipFill>
            <a:blip r:embed="rId4"/>
            <a:stretch>
              <a:fillRect t="-482530" b="-23705"/>
            </a:stretch>
          </a:blipFill>
        </p:spPr>
        <p:txBody>
          <a:bodyPr/>
          <a:lstStyle/>
          <a:p>
            <a:endParaRPr lang="pt-BR"/>
          </a:p>
        </p:txBody>
      </p:sp>
      <p:sp>
        <p:nvSpPr>
          <p:cNvPr id="6" name="Freeform 6"/>
          <p:cNvSpPr/>
          <p:nvPr/>
        </p:nvSpPr>
        <p:spPr>
          <a:xfrm flipH="1" flipV="1">
            <a:off x="10035602" y="-254778"/>
            <a:ext cx="10465715" cy="2157929"/>
          </a:xfrm>
          <a:custGeom>
            <a:avLst/>
            <a:gdLst/>
            <a:ahLst/>
            <a:cxnLst/>
            <a:rect l="l" t="t" r="r" b="b"/>
            <a:pathLst>
              <a:path w="10465715" h="2157929">
                <a:moveTo>
                  <a:pt x="10465716" y="2157930"/>
                </a:moveTo>
                <a:lnTo>
                  <a:pt x="0" y="2157930"/>
                </a:lnTo>
                <a:lnTo>
                  <a:pt x="0" y="0"/>
                </a:lnTo>
                <a:lnTo>
                  <a:pt x="10465716" y="0"/>
                </a:lnTo>
                <a:lnTo>
                  <a:pt x="10465716" y="2157930"/>
                </a:lnTo>
                <a:close/>
              </a:path>
            </a:pathLst>
          </a:custGeom>
          <a:blipFill>
            <a:blip r:embed="rId4"/>
            <a:stretch>
              <a:fillRect t="-482530" b="-23705"/>
            </a:stretch>
          </a:blipFill>
        </p:spPr>
        <p:txBody>
          <a:bodyPr/>
          <a:lstStyle/>
          <a:p>
            <a:endParaRPr lang="pt-BR"/>
          </a:p>
        </p:txBody>
      </p:sp>
      <p:sp>
        <p:nvSpPr>
          <p:cNvPr id="8" name="TextBox 8"/>
          <p:cNvSpPr txBox="1"/>
          <p:nvPr/>
        </p:nvSpPr>
        <p:spPr>
          <a:xfrm>
            <a:off x="6448084" y="1274773"/>
            <a:ext cx="5391832" cy="460493"/>
          </a:xfrm>
          <a:prstGeom prst="rect">
            <a:avLst/>
          </a:prstGeom>
        </p:spPr>
        <p:txBody>
          <a:bodyPr lIns="0" tIns="0" rIns="0" bIns="0" rtlCol="0" anchor="t">
            <a:spAutoFit/>
          </a:bodyPr>
          <a:lstStyle/>
          <a:p>
            <a:pPr algn="ctr">
              <a:lnSpc>
                <a:spcPts val="1895"/>
              </a:lnSpc>
            </a:pPr>
            <a:r>
              <a:rPr lang="en-US" sz="1353" b="1" spc="120">
                <a:solidFill>
                  <a:srgbClr val="000000"/>
                </a:solidFill>
                <a:latin typeface="Montserrat Heavy"/>
                <a:ea typeface="Montserrat Heavy"/>
                <a:cs typeface="Montserrat Heavy"/>
                <a:sym typeface="Montserrat Heavy"/>
              </a:rPr>
              <a:t>VIII</a:t>
            </a:r>
            <a:r>
              <a:rPr lang="en-US" sz="1353" b="1" spc="120">
                <a:solidFill>
                  <a:srgbClr val="000000"/>
                </a:solidFill>
                <a:latin typeface="Montserrat Semi-Bold"/>
                <a:ea typeface="Montserrat Semi-Bold"/>
                <a:cs typeface="Montserrat Semi-Bold"/>
                <a:sym typeface="Montserrat Semi-Bold"/>
              </a:rPr>
              <a:t> Encontro Nacional de Atenção Primária à Saúde</a:t>
            </a:r>
          </a:p>
          <a:p>
            <a:pPr algn="ctr">
              <a:lnSpc>
                <a:spcPts val="1895"/>
              </a:lnSpc>
            </a:pPr>
            <a:r>
              <a:rPr lang="en-US" sz="1353" b="1" spc="120">
                <a:solidFill>
                  <a:srgbClr val="000000"/>
                </a:solidFill>
                <a:latin typeface="Montserrat Heavy"/>
                <a:ea typeface="Montserrat Heavy"/>
                <a:cs typeface="Montserrat Heavy"/>
                <a:sym typeface="Montserrat Heavy"/>
              </a:rPr>
              <a:t>X </a:t>
            </a:r>
            <a:r>
              <a:rPr lang="en-US" sz="1353" b="1" spc="120">
                <a:solidFill>
                  <a:srgbClr val="000000"/>
                </a:solidFill>
                <a:latin typeface="Montserrat Semi-Bold"/>
                <a:ea typeface="Montserrat Semi-Bold"/>
                <a:cs typeface="Montserrat Semi-Bold"/>
                <a:sym typeface="Montserrat Semi-Bold"/>
              </a:rPr>
              <a:t>Encontro de Atenção Primária da Região do Trairi</a:t>
            </a:r>
          </a:p>
        </p:txBody>
      </p:sp>
      <p:sp>
        <p:nvSpPr>
          <p:cNvPr id="9" name="TextBox 7">
            <a:extLst>
              <a:ext uri="{FF2B5EF4-FFF2-40B4-BE49-F238E27FC236}">
                <a16:creationId xmlns:a16="http://schemas.microsoft.com/office/drawing/2014/main" id="{2C8DB4E6-E729-3935-2DED-D43B1C636E49}"/>
              </a:ext>
            </a:extLst>
          </p:cNvPr>
          <p:cNvSpPr txBox="1"/>
          <p:nvPr/>
        </p:nvSpPr>
        <p:spPr>
          <a:xfrm>
            <a:off x="6667500" y="233805"/>
            <a:ext cx="4953000" cy="846706"/>
          </a:xfrm>
          <a:prstGeom prst="rect">
            <a:avLst/>
          </a:prstGeom>
          <a:solidFill>
            <a:srgbClr val="100362"/>
          </a:solidFill>
        </p:spPr>
        <p:txBody>
          <a:bodyPr wrap="square" lIns="0" tIns="0" rIns="0" bIns="0" rtlCol="0" anchor="t">
            <a:spAutoFit/>
          </a:bodyPr>
          <a:lstStyle/>
          <a:p>
            <a:pPr algn="ctr">
              <a:lnSpc>
                <a:spcPts val="6965"/>
              </a:lnSpc>
            </a:pPr>
            <a:r>
              <a:rPr lang="en-US" sz="4975" spc="442" dirty="0">
                <a:solidFill>
                  <a:srgbClr val="FFFFFF"/>
                </a:solidFill>
                <a:latin typeface="Berthold Block"/>
                <a:ea typeface="Berthold Block"/>
                <a:cs typeface="Berthold Block"/>
                <a:sym typeface="Berthold Block"/>
              </a:rPr>
              <a:t>VIII ENAPS 2025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63531">
            <a:off x="-1340823" y="8337081"/>
            <a:ext cx="5245808" cy="4561572"/>
          </a:xfrm>
          <a:custGeom>
            <a:avLst/>
            <a:gdLst/>
            <a:ahLst/>
            <a:cxnLst/>
            <a:rect l="l" t="t" r="r" b="b"/>
            <a:pathLst>
              <a:path w="5245808" h="4561572">
                <a:moveTo>
                  <a:pt x="0" y="0"/>
                </a:moveTo>
                <a:lnTo>
                  <a:pt x="5245808" y="0"/>
                </a:lnTo>
                <a:lnTo>
                  <a:pt x="5245808" y="4561572"/>
                </a:lnTo>
                <a:lnTo>
                  <a:pt x="0" y="4561572"/>
                </a:lnTo>
                <a:lnTo>
                  <a:pt x="0" y="0"/>
                </a:lnTo>
                <a:close/>
              </a:path>
            </a:pathLst>
          </a:custGeom>
          <a:blipFill>
            <a:blip r:embed="rId2"/>
            <a:stretch>
              <a:fillRect/>
            </a:stretch>
          </a:blipFill>
        </p:spPr>
        <p:txBody>
          <a:bodyPr/>
          <a:lstStyle/>
          <a:p>
            <a:endParaRPr lang="pt-BR"/>
          </a:p>
        </p:txBody>
      </p:sp>
      <p:sp>
        <p:nvSpPr>
          <p:cNvPr id="3" name="Freeform 3"/>
          <p:cNvSpPr/>
          <p:nvPr/>
        </p:nvSpPr>
        <p:spPr>
          <a:xfrm rot="1567857">
            <a:off x="15624300" y="7869522"/>
            <a:ext cx="4262073" cy="3781621"/>
          </a:xfrm>
          <a:custGeom>
            <a:avLst/>
            <a:gdLst/>
            <a:ahLst/>
            <a:cxnLst/>
            <a:rect l="l" t="t" r="r" b="b"/>
            <a:pathLst>
              <a:path w="4262073" h="3781621">
                <a:moveTo>
                  <a:pt x="0" y="0"/>
                </a:moveTo>
                <a:lnTo>
                  <a:pt x="4262073" y="0"/>
                </a:lnTo>
                <a:lnTo>
                  <a:pt x="4262073" y="3781621"/>
                </a:lnTo>
                <a:lnTo>
                  <a:pt x="0" y="3781621"/>
                </a:lnTo>
                <a:lnTo>
                  <a:pt x="0" y="0"/>
                </a:lnTo>
                <a:close/>
              </a:path>
            </a:pathLst>
          </a:custGeom>
          <a:blipFill>
            <a:blip r:embed="rId3"/>
            <a:stretch>
              <a:fillRect/>
            </a:stretch>
          </a:blipFill>
        </p:spPr>
        <p:txBody>
          <a:bodyPr/>
          <a:lstStyle/>
          <a:p>
            <a:endParaRPr lang="pt-BR"/>
          </a:p>
        </p:txBody>
      </p:sp>
      <p:sp>
        <p:nvSpPr>
          <p:cNvPr id="4" name="TextBox 4"/>
          <p:cNvSpPr txBox="1"/>
          <p:nvPr/>
        </p:nvSpPr>
        <p:spPr>
          <a:xfrm>
            <a:off x="1028700" y="2225132"/>
            <a:ext cx="2981773" cy="596382"/>
          </a:xfrm>
          <a:prstGeom prst="rect">
            <a:avLst/>
          </a:prstGeom>
          <a:solidFill>
            <a:srgbClr val="100362"/>
          </a:solidFill>
        </p:spPr>
        <p:txBody>
          <a:bodyPr wrap="square" lIns="0" tIns="0" rIns="0" bIns="0" rtlCol="0" anchor="t">
            <a:spAutoFit/>
          </a:bodyPr>
          <a:lstStyle/>
          <a:p>
            <a:pPr algn="ctr">
              <a:lnSpc>
                <a:spcPts val="5040"/>
              </a:lnSpc>
            </a:pPr>
            <a:r>
              <a:rPr lang="en-US" sz="3600" spc="644" dirty="0">
                <a:solidFill>
                  <a:srgbClr val="FFFFFF"/>
                </a:solidFill>
                <a:latin typeface="Berthold Block"/>
                <a:ea typeface="Berthold Block"/>
                <a:cs typeface="Berthold Block"/>
                <a:sym typeface="Berthold Block"/>
              </a:rPr>
              <a:t>CONCLUSÃO</a:t>
            </a:r>
          </a:p>
        </p:txBody>
      </p:sp>
      <p:sp>
        <p:nvSpPr>
          <p:cNvPr id="5" name="Freeform 5"/>
          <p:cNvSpPr/>
          <p:nvPr/>
        </p:nvSpPr>
        <p:spPr>
          <a:xfrm flipH="1" flipV="1">
            <a:off x="-430113" y="-254778"/>
            <a:ext cx="10465715" cy="2157929"/>
          </a:xfrm>
          <a:custGeom>
            <a:avLst/>
            <a:gdLst/>
            <a:ahLst/>
            <a:cxnLst/>
            <a:rect l="l" t="t" r="r" b="b"/>
            <a:pathLst>
              <a:path w="10465715" h="2157929">
                <a:moveTo>
                  <a:pt x="10465715" y="2157930"/>
                </a:moveTo>
                <a:lnTo>
                  <a:pt x="0" y="2157930"/>
                </a:lnTo>
                <a:lnTo>
                  <a:pt x="0" y="0"/>
                </a:lnTo>
                <a:lnTo>
                  <a:pt x="10465715" y="0"/>
                </a:lnTo>
                <a:lnTo>
                  <a:pt x="10465715" y="2157930"/>
                </a:lnTo>
                <a:close/>
              </a:path>
            </a:pathLst>
          </a:custGeom>
          <a:blipFill>
            <a:blip r:embed="rId4"/>
            <a:stretch>
              <a:fillRect t="-482530" b="-23705"/>
            </a:stretch>
          </a:blipFill>
        </p:spPr>
        <p:txBody>
          <a:bodyPr/>
          <a:lstStyle/>
          <a:p>
            <a:endParaRPr lang="pt-BR"/>
          </a:p>
        </p:txBody>
      </p:sp>
      <p:sp>
        <p:nvSpPr>
          <p:cNvPr id="6" name="Freeform 6"/>
          <p:cNvSpPr/>
          <p:nvPr/>
        </p:nvSpPr>
        <p:spPr>
          <a:xfrm flipH="1" flipV="1">
            <a:off x="10035602" y="-254778"/>
            <a:ext cx="10465715" cy="2157929"/>
          </a:xfrm>
          <a:custGeom>
            <a:avLst/>
            <a:gdLst/>
            <a:ahLst/>
            <a:cxnLst/>
            <a:rect l="l" t="t" r="r" b="b"/>
            <a:pathLst>
              <a:path w="10465715" h="2157929">
                <a:moveTo>
                  <a:pt x="10465716" y="2157930"/>
                </a:moveTo>
                <a:lnTo>
                  <a:pt x="0" y="2157930"/>
                </a:lnTo>
                <a:lnTo>
                  <a:pt x="0" y="0"/>
                </a:lnTo>
                <a:lnTo>
                  <a:pt x="10465716" y="0"/>
                </a:lnTo>
                <a:lnTo>
                  <a:pt x="10465716" y="2157930"/>
                </a:lnTo>
                <a:close/>
              </a:path>
            </a:pathLst>
          </a:custGeom>
          <a:blipFill>
            <a:blip r:embed="rId4"/>
            <a:stretch>
              <a:fillRect t="-482530" b="-23705"/>
            </a:stretch>
          </a:blipFill>
        </p:spPr>
        <p:txBody>
          <a:bodyPr/>
          <a:lstStyle/>
          <a:p>
            <a:endParaRPr lang="pt-BR"/>
          </a:p>
        </p:txBody>
      </p:sp>
      <p:sp>
        <p:nvSpPr>
          <p:cNvPr id="8" name="TextBox 8"/>
          <p:cNvSpPr txBox="1"/>
          <p:nvPr/>
        </p:nvSpPr>
        <p:spPr>
          <a:xfrm>
            <a:off x="6448084" y="1274773"/>
            <a:ext cx="5391832" cy="460493"/>
          </a:xfrm>
          <a:prstGeom prst="rect">
            <a:avLst/>
          </a:prstGeom>
        </p:spPr>
        <p:txBody>
          <a:bodyPr lIns="0" tIns="0" rIns="0" bIns="0" rtlCol="0" anchor="t">
            <a:spAutoFit/>
          </a:bodyPr>
          <a:lstStyle/>
          <a:p>
            <a:pPr algn="ctr">
              <a:lnSpc>
                <a:spcPts val="1895"/>
              </a:lnSpc>
            </a:pPr>
            <a:r>
              <a:rPr lang="en-US" sz="1353" b="1" spc="120">
                <a:solidFill>
                  <a:srgbClr val="000000"/>
                </a:solidFill>
                <a:latin typeface="Montserrat Heavy"/>
                <a:ea typeface="Montserrat Heavy"/>
                <a:cs typeface="Montserrat Heavy"/>
                <a:sym typeface="Montserrat Heavy"/>
              </a:rPr>
              <a:t>VIII</a:t>
            </a:r>
            <a:r>
              <a:rPr lang="en-US" sz="1353" b="1" spc="120">
                <a:solidFill>
                  <a:srgbClr val="000000"/>
                </a:solidFill>
                <a:latin typeface="Montserrat Semi-Bold"/>
                <a:ea typeface="Montserrat Semi-Bold"/>
                <a:cs typeface="Montserrat Semi-Bold"/>
                <a:sym typeface="Montserrat Semi-Bold"/>
              </a:rPr>
              <a:t> Encontro Nacional de Atenção Primária à Saúde</a:t>
            </a:r>
          </a:p>
          <a:p>
            <a:pPr algn="ctr">
              <a:lnSpc>
                <a:spcPts val="1895"/>
              </a:lnSpc>
            </a:pPr>
            <a:r>
              <a:rPr lang="en-US" sz="1353" b="1" spc="120">
                <a:solidFill>
                  <a:srgbClr val="000000"/>
                </a:solidFill>
                <a:latin typeface="Montserrat Heavy"/>
                <a:ea typeface="Montserrat Heavy"/>
                <a:cs typeface="Montserrat Heavy"/>
                <a:sym typeface="Montserrat Heavy"/>
              </a:rPr>
              <a:t>X </a:t>
            </a:r>
            <a:r>
              <a:rPr lang="en-US" sz="1353" b="1" spc="120">
                <a:solidFill>
                  <a:srgbClr val="000000"/>
                </a:solidFill>
                <a:latin typeface="Montserrat Semi-Bold"/>
                <a:ea typeface="Montserrat Semi-Bold"/>
                <a:cs typeface="Montserrat Semi-Bold"/>
                <a:sym typeface="Montserrat Semi-Bold"/>
              </a:rPr>
              <a:t>Encontro de Atenção Primária da Região do Trairi</a:t>
            </a:r>
          </a:p>
        </p:txBody>
      </p:sp>
      <p:sp>
        <p:nvSpPr>
          <p:cNvPr id="9" name="TextBox 7">
            <a:extLst>
              <a:ext uri="{FF2B5EF4-FFF2-40B4-BE49-F238E27FC236}">
                <a16:creationId xmlns:a16="http://schemas.microsoft.com/office/drawing/2014/main" id="{16F29AFC-600D-C6EF-B9CE-06CF9D9FB8B1}"/>
              </a:ext>
            </a:extLst>
          </p:cNvPr>
          <p:cNvSpPr txBox="1"/>
          <p:nvPr/>
        </p:nvSpPr>
        <p:spPr>
          <a:xfrm>
            <a:off x="6667500" y="233805"/>
            <a:ext cx="4953000" cy="846706"/>
          </a:xfrm>
          <a:prstGeom prst="rect">
            <a:avLst/>
          </a:prstGeom>
          <a:solidFill>
            <a:srgbClr val="100362"/>
          </a:solidFill>
        </p:spPr>
        <p:txBody>
          <a:bodyPr wrap="square" lIns="0" tIns="0" rIns="0" bIns="0" rtlCol="0" anchor="t">
            <a:spAutoFit/>
          </a:bodyPr>
          <a:lstStyle/>
          <a:p>
            <a:pPr algn="ctr">
              <a:lnSpc>
                <a:spcPts val="6965"/>
              </a:lnSpc>
            </a:pPr>
            <a:r>
              <a:rPr lang="en-US" sz="4975" spc="442" dirty="0">
                <a:solidFill>
                  <a:srgbClr val="FFFFFF"/>
                </a:solidFill>
                <a:latin typeface="Berthold Block"/>
                <a:ea typeface="Berthold Block"/>
                <a:cs typeface="Berthold Block"/>
                <a:sym typeface="Berthold Block"/>
              </a:rPr>
              <a:t>VIII ENAPS 2025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63531">
            <a:off x="-1340823" y="8337081"/>
            <a:ext cx="5245808" cy="4561572"/>
          </a:xfrm>
          <a:custGeom>
            <a:avLst/>
            <a:gdLst/>
            <a:ahLst/>
            <a:cxnLst/>
            <a:rect l="l" t="t" r="r" b="b"/>
            <a:pathLst>
              <a:path w="5245808" h="4561572">
                <a:moveTo>
                  <a:pt x="0" y="0"/>
                </a:moveTo>
                <a:lnTo>
                  <a:pt x="5245808" y="0"/>
                </a:lnTo>
                <a:lnTo>
                  <a:pt x="5245808" y="4561572"/>
                </a:lnTo>
                <a:lnTo>
                  <a:pt x="0" y="4561572"/>
                </a:lnTo>
                <a:lnTo>
                  <a:pt x="0" y="0"/>
                </a:lnTo>
                <a:close/>
              </a:path>
            </a:pathLst>
          </a:custGeom>
          <a:blipFill>
            <a:blip r:embed="rId2"/>
            <a:stretch>
              <a:fillRect/>
            </a:stretch>
          </a:blipFill>
        </p:spPr>
        <p:txBody>
          <a:bodyPr/>
          <a:lstStyle/>
          <a:p>
            <a:endParaRPr lang="pt-BR"/>
          </a:p>
        </p:txBody>
      </p:sp>
      <p:sp>
        <p:nvSpPr>
          <p:cNvPr id="3" name="Freeform 3"/>
          <p:cNvSpPr/>
          <p:nvPr/>
        </p:nvSpPr>
        <p:spPr>
          <a:xfrm rot="1567857">
            <a:off x="15624300" y="7869522"/>
            <a:ext cx="4262073" cy="3781621"/>
          </a:xfrm>
          <a:custGeom>
            <a:avLst/>
            <a:gdLst/>
            <a:ahLst/>
            <a:cxnLst/>
            <a:rect l="l" t="t" r="r" b="b"/>
            <a:pathLst>
              <a:path w="4262073" h="3781621">
                <a:moveTo>
                  <a:pt x="0" y="0"/>
                </a:moveTo>
                <a:lnTo>
                  <a:pt x="4262073" y="0"/>
                </a:lnTo>
                <a:lnTo>
                  <a:pt x="4262073" y="3781621"/>
                </a:lnTo>
                <a:lnTo>
                  <a:pt x="0" y="3781621"/>
                </a:lnTo>
                <a:lnTo>
                  <a:pt x="0" y="0"/>
                </a:lnTo>
                <a:close/>
              </a:path>
            </a:pathLst>
          </a:custGeom>
          <a:blipFill>
            <a:blip r:embed="rId3"/>
            <a:stretch>
              <a:fillRect/>
            </a:stretch>
          </a:blipFill>
        </p:spPr>
        <p:txBody>
          <a:bodyPr/>
          <a:lstStyle/>
          <a:p>
            <a:endParaRPr lang="pt-BR"/>
          </a:p>
        </p:txBody>
      </p:sp>
      <p:sp>
        <p:nvSpPr>
          <p:cNvPr id="4" name="TextBox 4"/>
          <p:cNvSpPr txBox="1"/>
          <p:nvPr/>
        </p:nvSpPr>
        <p:spPr>
          <a:xfrm>
            <a:off x="1028700" y="2225132"/>
            <a:ext cx="3162300" cy="596382"/>
          </a:xfrm>
          <a:prstGeom prst="rect">
            <a:avLst/>
          </a:prstGeom>
          <a:solidFill>
            <a:srgbClr val="100362"/>
          </a:solidFill>
        </p:spPr>
        <p:txBody>
          <a:bodyPr wrap="square" lIns="0" tIns="0" rIns="0" bIns="0" rtlCol="0" anchor="t">
            <a:spAutoFit/>
          </a:bodyPr>
          <a:lstStyle/>
          <a:p>
            <a:pPr algn="ctr">
              <a:lnSpc>
                <a:spcPts val="5040"/>
              </a:lnSpc>
            </a:pPr>
            <a:r>
              <a:rPr lang="en-US" sz="3600" spc="644">
                <a:solidFill>
                  <a:srgbClr val="FFFFFF"/>
                </a:solidFill>
                <a:latin typeface="Berthold Block"/>
                <a:ea typeface="Berthold Block"/>
                <a:cs typeface="Berthold Block"/>
                <a:sym typeface="Berthold Block"/>
              </a:rPr>
              <a:t>REFERÊNCIAS</a:t>
            </a:r>
          </a:p>
        </p:txBody>
      </p:sp>
      <p:sp>
        <p:nvSpPr>
          <p:cNvPr id="5" name="Freeform 5"/>
          <p:cNvSpPr/>
          <p:nvPr/>
        </p:nvSpPr>
        <p:spPr>
          <a:xfrm flipH="1" flipV="1">
            <a:off x="-430113" y="-254778"/>
            <a:ext cx="10465715" cy="2157929"/>
          </a:xfrm>
          <a:custGeom>
            <a:avLst/>
            <a:gdLst/>
            <a:ahLst/>
            <a:cxnLst/>
            <a:rect l="l" t="t" r="r" b="b"/>
            <a:pathLst>
              <a:path w="10465715" h="2157929">
                <a:moveTo>
                  <a:pt x="10465715" y="2157930"/>
                </a:moveTo>
                <a:lnTo>
                  <a:pt x="0" y="2157930"/>
                </a:lnTo>
                <a:lnTo>
                  <a:pt x="0" y="0"/>
                </a:lnTo>
                <a:lnTo>
                  <a:pt x="10465715" y="0"/>
                </a:lnTo>
                <a:lnTo>
                  <a:pt x="10465715" y="2157930"/>
                </a:lnTo>
                <a:close/>
              </a:path>
            </a:pathLst>
          </a:custGeom>
          <a:blipFill>
            <a:blip r:embed="rId4"/>
            <a:stretch>
              <a:fillRect t="-482530" b="-23705"/>
            </a:stretch>
          </a:blipFill>
        </p:spPr>
        <p:txBody>
          <a:bodyPr/>
          <a:lstStyle/>
          <a:p>
            <a:endParaRPr lang="pt-BR"/>
          </a:p>
        </p:txBody>
      </p:sp>
      <p:sp>
        <p:nvSpPr>
          <p:cNvPr id="6" name="Freeform 6"/>
          <p:cNvSpPr/>
          <p:nvPr/>
        </p:nvSpPr>
        <p:spPr>
          <a:xfrm flipH="1" flipV="1">
            <a:off x="10035602" y="-254778"/>
            <a:ext cx="10465715" cy="2157929"/>
          </a:xfrm>
          <a:custGeom>
            <a:avLst/>
            <a:gdLst/>
            <a:ahLst/>
            <a:cxnLst/>
            <a:rect l="l" t="t" r="r" b="b"/>
            <a:pathLst>
              <a:path w="10465715" h="2157929">
                <a:moveTo>
                  <a:pt x="10465716" y="2157930"/>
                </a:moveTo>
                <a:lnTo>
                  <a:pt x="0" y="2157930"/>
                </a:lnTo>
                <a:lnTo>
                  <a:pt x="0" y="0"/>
                </a:lnTo>
                <a:lnTo>
                  <a:pt x="10465716" y="0"/>
                </a:lnTo>
                <a:lnTo>
                  <a:pt x="10465716" y="2157930"/>
                </a:lnTo>
                <a:close/>
              </a:path>
            </a:pathLst>
          </a:custGeom>
          <a:blipFill>
            <a:blip r:embed="rId4"/>
            <a:stretch>
              <a:fillRect t="-482530" b="-23705"/>
            </a:stretch>
          </a:blipFill>
        </p:spPr>
        <p:txBody>
          <a:bodyPr/>
          <a:lstStyle/>
          <a:p>
            <a:endParaRPr lang="pt-BR"/>
          </a:p>
        </p:txBody>
      </p:sp>
      <p:sp>
        <p:nvSpPr>
          <p:cNvPr id="7" name="TextBox 7"/>
          <p:cNvSpPr txBox="1"/>
          <p:nvPr/>
        </p:nvSpPr>
        <p:spPr>
          <a:xfrm>
            <a:off x="6667500" y="233805"/>
            <a:ext cx="4953000" cy="846706"/>
          </a:xfrm>
          <a:prstGeom prst="rect">
            <a:avLst/>
          </a:prstGeom>
          <a:solidFill>
            <a:srgbClr val="100362"/>
          </a:solidFill>
        </p:spPr>
        <p:txBody>
          <a:bodyPr wrap="square" lIns="0" tIns="0" rIns="0" bIns="0" rtlCol="0" anchor="t">
            <a:spAutoFit/>
          </a:bodyPr>
          <a:lstStyle/>
          <a:p>
            <a:pPr algn="ctr">
              <a:lnSpc>
                <a:spcPts val="6965"/>
              </a:lnSpc>
            </a:pPr>
            <a:r>
              <a:rPr lang="en-US" sz="4975" spc="442" dirty="0">
                <a:solidFill>
                  <a:srgbClr val="FFFFFF"/>
                </a:solidFill>
                <a:latin typeface="Berthold Block"/>
                <a:ea typeface="Berthold Block"/>
                <a:cs typeface="Berthold Block"/>
                <a:sym typeface="Berthold Block"/>
              </a:rPr>
              <a:t>VIII ENAPS 2025</a:t>
            </a:r>
          </a:p>
        </p:txBody>
      </p:sp>
      <p:sp>
        <p:nvSpPr>
          <p:cNvPr id="8" name="TextBox 8"/>
          <p:cNvSpPr txBox="1"/>
          <p:nvPr/>
        </p:nvSpPr>
        <p:spPr>
          <a:xfrm>
            <a:off x="6448084" y="1274773"/>
            <a:ext cx="5391832" cy="460493"/>
          </a:xfrm>
          <a:prstGeom prst="rect">
            <a:avLst/>
          </a:prstGeom>
        </p:spPr>
        <p:txBody>
          <a:bodyPr lIns="0" tIns="0" rIns="0" bIns="0" rtlCol="0" anchor="t">
            <a:spAutoFit/>
          </a:bodyPr>
          <a:lstStyle/>
          <a:p>
            <a:pPr algn="ctr">
              <a:lnSpc>
                <a:spcPts val="1895"/>
              </a:lnSpc>
            </a:pPr>
            <a:r>
              <a:rPr lang="en-US" sz="1353" b="1" spc="120">
                <a:solidFill>
                  <a:srgbClr val="000000"/>
                </a:solidFill>
                <a:latin typeface="Montserrat Heavy"/>
                <a:ea typeface="Montserrat Heavy"/>
                <a:cs typeface="Montserrat Heavy"/>
                <a:sym typeface="Montserrat Heavy"/>
              </a:rPr>
              <a:t>VIII</a:t>
            </a:r>
            <a:r>
              <a:rPr lang="en-US" sz="1353" b="1" spc="120">
                <a:solidFill>
                  <a:srgbClr val="000000"/>
                </a:solidFill>
                <a:latin typeface="Montserrat Semi-Bold"/>
                <a:ea typeface="Montserrat Semi-Bold"/>
                <a:cs typeface="Montserrat Semi-Bold"/>
                <a:sym typeface="Montserrat Semi-Bold"/>
              </a:rPr>
              <a:t> Encontro Nacional de Atenção Primária à Saúde</a:t>
            </a:r>
          </a:p>
          <a:p>
            <a:pPr algn="ctr">
              <a:lnSpc>
                <a:spcPts val="1895"/>
              </a:lnSpc>
            </a:pPr>
            <a:r>
              <a:rPr lang="en-US" sz="1353" b="1" spc="120">
                <a:solidFill>
                  <a:srgbClr val="000000"/>
                </a:solidFill>
                <a:latin typeface="Montserrat Heavy"/>
                <a:ea typeface="Montserrat Heavy"/>
                <a:cs typeface="Montserrat Heavy"/>
                <a:sym typeface="Montserrat Heavy"/>
              </a:rPr>
              <a:t>X </a:t>
            </a:r>
            <a:r>
              <a:rPr lang="en-US" sz="1353" b="1" spc="120">
                <a:solidFill>
                  <a:srgbClr val="000000"/>
                </a:solidFill>
                <a:latin typeface="Montserrat Semi-Bold"/>
                <a:ea typeface="Montserrat Semi-Bold"/>
                <a:cs typeface="Montserrat Semi-Bold"/>
                <a:sym typeface="Montserrat Semi-Bold"/>
              </a:rPr>
              <a:t>Encontro de Atenção Primária da Região do Trairi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302</Words>
  <Application>Microsoft Office PowerPoint</Application>
  <PresentationFormat>Personalizar</PresentationFormat>
  <Paragraphs>44</Paragraphs>
  <Slides>8</Slides>
  <Notes>1</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8</vt:i4>
      </vt:variant>
    </vt:vector>
  </HeadingPairs>
  <TitlesOfParts>
    <vt:vector size="16" baseType="lpstr">
      <vt:lpstr>Montserrat Heavy</vt:lpstr>
      <vt:lpstr>Aptos</vt:lpstr>
      <vt:lpstr>Arial</vt:lpstr>
      <vt:lpstr>Berthold Block</vt:lpstr>
      <vt:lpstr>Montserrat Semi-Bold</vt:lpstr>
      <vt:lpstr>Arial Bold</vt:lpstr>
      <vt:lpstr>Calibri</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Modelo_Apresentacao_VIII_ENAPS_2025.pptx</dc:title>
  <cp:lastModifiedBy>vinicius costa</cp:lastModifiedBy>
  <cp:revision>2</cp:revision>
  <dcterms:created xsi:type="dcterms:W3CDTF">2006-08-16T00:00:00Z</dcterms:created>
  <dcterms:modified xsi:type="dcterms:W3CDTF">2025-12-05T18:41:23Z</dcterms:modified>
  <dc:identifier>DAG6qvD8WrE</dc:identifier>
</cp:coreProperties>
</file>