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32"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9FEF26-40E8-423D-A88B-6902D07E459D}"/>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C65076C6-247D-4953-9B2C-13F6747B18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4ED1036D-3081-4095-8631-AF8D49C1E408}"/>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5" name="Espaço Reservado para Rodapé 4">
            <a:extLst>
              <a:ext uri="{FF2B5EF4-FFF2-40B4-BE49-F238E27FC236}">
                <a16:creationId xmlns:a16="http://schemas.microsoft.com/office/drawing/2014/main" id="{D02E0744-88EA-4488-ABBF-7FA70368B49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4FAE1E8-D497-41A3-8088-471276DE98BB}"/>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3951697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473FC5-0298-46BC-B694-D394B9F4C6CF}"/>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611611FE-661A-4F74-A4A8-C55481E89216}"/>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FDC4FD0-FAAA-41E4-AE45-B4A1B7C97F66}"/>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5" name="Espaço Reservado para Rodapé 4">
            <a:extLst>
              <a:ext uri="{FF2B5EF4-FFF2-40B4-BE49-F238E27FC236}">
                <a16:creationId xmlns:a16="http://schemas.microsoft.com/office/drawing/2014/main" id="{7F8BC95D-7B32-4218-B2D8-A58BBB8CE86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32039F3-F9F7-4FC9-8F7E-767056B4C486}"/>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488687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DA4235A-B958-48BD-BCA1-411749A57852}"/>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2FEDAF98-D7D9-4F72-809C-CA22D0F3AB7F}"/>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C2BB8D9-17AF-4AE7-BAC4-274FC31B0DD0}"/>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5" name="Espaço Reservado para Rodapé 4">
            <a:extLst>
              <a:ext uri="{FF2B5EF4-FFF2-40B4-BE49-F238E27FC236}">
                <a16:creationId xmlns:a16="http://schemas.microsoft.com/office/drawing/2014/main" id="{5903527B-F2AE-42B3-B336-85A6BEFB7E0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70A2DF9-9305-498D-BDE0-3D20D75EA128}"/>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2235194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6290A5-6BF0-408E-87EF-0B42826A2F7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B6B328A4-8568-42D9-825B-A1FF7E3D2AB6}"/>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F9DB69F-6A7C-4491-9726-44424337007D}"/>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5" name="Espaço Reservado para Rodapé 4">
            <a:extLst>
              <a:ext uri="{FF2B5EF4-FFF2-40B4-BE49-F238E27FC236}">
                <a16:creationId xmlns:a16="http://schemas.microsoft.com/office/drawing/2014/main" id="{66EA9DF1-92DC-49CF-85A3-E3225FC02B0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043111C-F8B0-400B-A864-2BF6DB13888D}"/>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172208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9DEE52-530D-4114-BDF1-303EF4D384E7}"/>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76E209E9-596B-4DE0-9660-A90C7BB11A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F5A11532-AF6E-4BB3-A755-E5A5A6A5EF8E}"/>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5" name="Espaço Reservado para Rodapé 4">
            <a:extLst>
              <a:ext uri="{FF2B5EF4-FFF2-40B4-BE49-F238E27FC236}">
                <a16:creationId xmlns:a16="http://schemas.microsoft.com/office/drawing/2014/main" id="{3020C912-C55A-411C-B73C-CC79B44DF23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7B4B4A68-0D9B-417D-A98D-1A0EAC261C0E}"/>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4284445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3CC676-0533-4030-9511-88171539B60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C1D3187-8A92-458F-8884-F6E9D360435A}"/>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3BC6B131-430C-49FB-A656-8C12E5565841}"/>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60DDD0C2-3C90-41E5-AB0D-B74D584A150A}"/>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6" name="Espaço Reservado para Rodapé 5">
            <a:extLst>
              <a:ext uri="{FF2B5EF4-FFF2-40B4-BE49-F238E27FC236}">
                <a16:creationId xmlns:a16="http://schemas.microsoft.com/office/drawing/2014/main" id="{15D48DDC-DF5C-4184-9B66-F3DE96CC5DE3}"/>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42178AA1-E02B-4E01-8F93-01BD1594CD77}"/>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3748535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851D5B-34BF-431B-9816-B023CECE7D89}"/>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968C5F-2667-4268-BF41-82D4E20003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793FCE54-99B6-4AAC-9A24-AB5071F69957}"/>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2256ADD7-20FA-4373-BB03-FB1C486E04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F171FA82-A2DB-4CCC-8F69-2851AD2919C9}"/>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6B13F25D-40EA-4214-950F-9B44ABD025D5}"/>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8" name="Espaço Reservado para Rodapé 7">
            <a:extLst>
              <a:ext uri="{FF2B5EF4-FFF2-40B4-BE49-F238E27FC236}">
                <a16:creationId xmlns:a16="http://schemas.microsoft.com/office/drawing/2014/main" id="{A3307174-9DA0-479A-9888-634E97B9999E}"/>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AFCB37D9-985C-4432-90F1-F7E1B0EB5AAA}"/>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4928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6D07CE-A2F5-4EB6-85E1-3233F6B8526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E23DBC89-0E53-42B2-A17D-AA48E5FEFB78}"/>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4" name="Espaço Reservado para Rodapé 3">
            <a:extLst>
              <a:ext uri="{FF2B5EF4-FFF2-40B4-BE49-F238E27FC236}">
                <a16:creationId xmlns:a16="http://schemas.microsoft.com/office/drawing/2014/main" id="{9897022C-E5B2-4526-A410-EAE3F631E509}"/>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6D71785A-3B25-4D55-9730-DC86319A4602}"/>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486105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BDE96F75-FCC6-4B69-9267-3B00C4D96457}"/>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3" name="Espaço Reservado para Rodapé 2">
            <a:extLst>
              <a:ext uri="{FF2B5EF4-FFF2-40B4-BE49-F238E27FC236}">
                <a16:creationId xmlns:a16="http://schemas.microsoft.com/office/drawing/2014/main" id="{745414B8-2107-44FF-967C-D1D963A47A94}"/>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A5C253B8-2510-4453-9512-64A4C2ECD33C}"/>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226267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F5B2AA-01F5-40E5-BA1E-86890C8B417A}"/>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E655C4D7-5853-4FA2-932F-9679A319BB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4BCD25E6-B732-4FC7-BDA9-7AE1328A8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1CB5CF10-CDC8-488F-B869-DE07D0233229}"/>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6" name="Espaço Reservado para Rodapé 5">
            <a:extLst>
              <a:ext uri="{FF2B5EF4-FFF2-40B4-BE49-F238E27FC236}">
                <a16:creationId xmlns:a16="http://schemas.microsoft.com/office/drawing/2014/main" id="{942806B6-9D82-4B46-A1AF-D7CC0F5E70E8}"/>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30BB369-DBBC-426F-A998-EFAF0C157413}"/>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819050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DD5BB1-98AA-4831-A728-DDA3D9C4A7B2}"/>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C536E00F-9F06-4FAD-ACF5-C0838AE4FA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914A464F-3CDC-438B-BCBB-D35DAF8A65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AEDF7EB-BC65-4560-BE91-1E660DDEA6BA}"/>
              </a:ext>
            </a:extLst>
          </p:cNvPr>
          <p:cNvSpPr>
            <a:spLocks noGrp="1"/>
          </p:cNvSpPr>
          <p:nvPr>
            <p:ph type="dt" sz="half" idx="10"/>
          </p:nvPr>
        </p:nvSpPr>
        <p:spPr/>
        <p:txBody>
          <a:bodyPr/>
          <a:lstStyle/>
          <a:p>
            <a:fld id="{7A6C9A0B-1F6A-49AB-915A-39C63F6FD86E}" type="datetimeFigureOut">
              <a:rPr lang="pt-BR" smtClean="0"/>
              <a:t>30/11/2022</a:t>
            </a:fld>
            <a:endParaRPr lang="pt-BR"/>
          </a:p>
        </p:txBody>
      </p:sp>
      <p:sp>
        <p:nvSpPr>
          <p:cNvPr id="6" name="Espaço Reservado para Rodapé 5">
            <a:extLst>
              <a:ext uri="{FF2B5EF4-FFF2-40B4-BE49-F238E27FC236}">
                <a16:creationId xmlns:a16="http://schemas.microsoft.com/office/drawing/2014/main" id="{BE6BF5CB-D906-43E7-A2DD-6B2AE62DBF0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7A9EF9E3-9655-4A57-9A38-98E5C06166A2}"/>
              </a:ext>
            </a:extLst>
          </p:cNvPr>
          <p:cNvSpPr>
            <a:spLocks noGrp="1"/>
          </p:cNvSpPr>
          <p:nvPr>
            <p:ph type="sldNum" sz="quarter" idx="12"/>
          </p:nvPr>
        </p:nvSpPr>
        <p:spPr/>
        <p:txBody>
          <a:bodyPr/>
          <a:lstStyle/>
          <a:p>
            <a:fld id="{2163CC50-3F6F-45CE-BF70-A7434751FCF5}" type="slidenum">
              <a:rPr lang="pt-BR" smtClean="0"/>
              <a:t>‹nº›</a:t>
            </a:fld>
            <a:endParaRPr lang="pt-BR"/>
          </a:p>
        </p:txBody>
      </p:sp>
    </p:spTree>
    <p:extLst>
      <p:ext uri="{BB962C8B-B14F-4D97-AF65-F5344CB8AC3E}">
        <p14:creationId xmlns:p14="http://schemas.microsoft.com/office/powerpoint/2010/main" val="2534811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8965B796-2C7E-4334-9E11-A2244E804D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CF1E156E-A075-4FFB-A9B8-659C07888F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435A48A-7857-4848-A619-312A74F421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C9A0B-1F6A-49AB-915A-39C63F6FD86E}" type="datetimeFigureOut">
              <a:rPr lang="pt-BR" smtClean="0"/>
              <a:t>30/11/2022</a:t>
            </a:fld>
            <a:endParaRPr lang="pt-BR"/>
          </a:p>
        </p:txBody>
      </p:sp>
      <p:sp>
        <p:nvSpPr>
          <p:cNvPr id="5" name="Espaço Reservado para Rodapé 4">
            <a:extLst>
              <a:ext uri="{FF2B5EF4-FFF2-40B4-BE49-F238E27FC236}">
                <a16:creationId xmlns:a16="http://schemas.microsoft.com/office/drawing/2014/main" id="{9791646D-1F21-4AB5-82CA-C78D43EBAD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B1707E60-D6CB-416F-A4B5-29DC8874D9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63CC50-3F6F-45CE-BF70-A7434751FCF5}" type="slidenum">
              <a:rPr lang="pt-BR" smtClean="0"/>
              <a:t>‹nº›</a:t>
            </a:fld>
            <a:endParaRPr lang="pt-BR"/>
          </a:p>
        </p:txBody>
      </p:sp>
    </p:spTree>
    <p:extLst>
      <p:ext uri="{BB962C8B-B14F-4D97-AF65-F5344CB8AC3E}">
        <p14:creationId xmlns:p14="http://schemas.microsoft.com/office/powerpoint/2010/main" val="98018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0BA5A3-4025-4E30-BFB2-BC7E5224BB05}"/>
              </a:ext>
            </a:extLst>
          </p:cNvPr>
          <p:cNvSpPr>
            <a:spLocks noGrp="1"/>
          </p:cNvSpPr>
          <p:nvPr>
            <p:ph type="ctrTitle"/>
          </p:nvPr>
        </p:nvSpPr>
        <p:spPr>
          <a:xfrm>
            <a:off x="1502253" y="2482894"/>
            <a:ext cx="9144000" cy="1356043"/>
          </a:xfrm>
        </p:spPr>
        <p:txBody>
          <a:bodyPr>
            <a:normAutofit/>
          </a:bodyPr>
          <a:lstStyle/>
          <a:p>
            <a:r>
              <a:rPr lang="pt-BR" sz="4800" dirty="0"/>
              <a:t>TÍTULO DO TRABALHO</a:t>
            </a:r>
          </a:p>
        </p:txBody>
      </p:sp>
      <p:sp>
        <p:nvSpPr>
          <p:cNvPr id="3" name="Subtítulo 2">
            <a:extLst>
              <a:ext uri="{FF2B5EF4-FFF2-40B4-BE49-F238E27FC236}">
                <a16:creationId xmlns:a16="http://schemas.microsoft.com/office/drawing/2014/main" id="{DC4D19B5-516B-40C6-B149-17B9472973EC}"/>
              </a:ext>
            </a:extLst>
          </p:cNvPr>
          <p:cNvSpPr>
            <a:spLocks noGrp="1"/>
          </p:cNvSpPr>
          <p:nvPr>
            <p:ph type="subTitle" idx="1"/>
          </p:nvPr>
        </p:nvSpPr>
        <p:spPr>
          <a:xfrm>
            <a:off x="2094480" y="4268942"/>
            <a:ext cx="7870030" cy="614052"/>
          </a:xfrm>
        </p:spPr>
        <p:txBody>
          <a:bodyPr>
            <a:noAutofit/>
          </a:bodyPr>
          <a:lstStyle/>
          <a:p>
            <a:r>
              <a:rPr lang="pt-BR" sz="1800" u="sng" dirty="0"/>
              <a:t>Autor1</a:t>
            </a:r>
            <a:r>
              <a:rPr lang="pt-BR" sz="1800" dirty="0"/>
              <a:t>, Autor2, Autor3, Autor4, Autor5, Autor6, Autor7</a:t>
            </a:r>
          </a:p>
        </p:txBody>
      </p:sp>
      <p:pic>
        <p:nvPicPr>
          <p:cNvPr id="15" name="Imagem 14">
            <a:extLst>
              <a:ext uri="{FF2B5EF4-FFF2-40B4-BE49-F238E27FC236}">
                <a16:creationId xmlns:a16="http://schemas.microsoft.com/office/drawing/2014/main" id="{EC3A9190-FFDB-4428-AD8E-42ED968498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454" y="5628641"/>
            <a:ext cx="3393505" cy="1137000"/>
          </a:xfrm>
          <a:prstGeom prst="rect">
            <a:avLst/>
          </a:prstGeom>
        </p:spPr>
      </p:pic>
      <p:sp>
        <p:nvSpPr>
          <p:cNvPr id="16" name="Retângulo 15">
            <a:extLst>
              <a:ext uri="{FF2B5EF4-FFF2-40B4-BE49-F238E27FC236}">
                <a16:creationId xmlns:a16="http://schemas.microsoft.com/office/drawing/2014/main" id="{7BC5C1C6-44F2-43D3-BD05-9697F31A04B7}"/>
              </a:ext>
            </a:extLst>
          </p:cNvPr>
          <p:cNvSpPr/>
          <p:nvPr/>
        </p:nvSpPr>
        <p:spPr>
          <a:xfrm>
            <a:off x="9113519" y="328160"/>
            <a:ext cx="2886541" cy="688952"/>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rPr>
              <a:t>Eixo temático X - Xxxxxxxxxxxxxx</a:t>
            </a:r>
          </a:p>
        </p:txBody>
      </p:sp>
      <p:sp>
        <p:nvSpPr>
          <p:cNvPr id="17" name="CaixaDeTexto 16">
            <a:extLst>
              <a:ext uri="{FF2B5EF4-FFF2-40B4-BE49-F238E27FC236}">
                <a16:creationId xmlns:a16="http://schemas.microsoft.com/office/drawing/2014/main" id="{5DBEE3C6-BC75-42E6-8510-3066B4BF25FB}"/>
              </a:ext>
            </a:extLst>
          </p:cNvPr>
          <p:cNvSpPr txBox="1"/>
          <p:nvPr/>
        </p:nvSpPr>
        <p:spPr>
          <a:xfrm>
            <a:off x="1147440" y="5982328"/>
            <a:ext cx="1700015" cy="400110"/>
          </a:xfrm>
          <a:prstGeom prst="rect">
            <a:avLst/>
          </a:prstGeom>
          <a:noFill/>
        </p:spPr>
        <p:txBody>
          <a:bodyPr wrap="square" rtlCol="0">
            <a:spAutoFit/>
          </a:bodyPr>
          <a:lstStyle/>
          <a:p>
            <a:r>
              <a:rPr lang="pt-BR" sz="2000" b="1" dirty="0"/>
              <a:t>Organização:</a:t>
            </a:r>
          </a:p>
        </p:txBody>
      </p:sp>
      <p:pic>
        <p:nvPicPr>
          <p:cNvPr id="6" name="Imagem 5">
            <a:extLst>
              <a:ext uri="{FF2B5EF4-FFF2-40B4-BE49-F238E27FC236}">
                <a16:creationId xmlns:a16="http://schemas.microsoft.com/office/drawing/2014/main" id="{329E39E1-341C-4F4F-BC17-1273DD5C6E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1756" y="5896574"/>
            <a:ext cx="1569070" cy="715496"/>
          </a:xfrm>
          <a:prstGeom prst="rect">
            <a:avLst/>
          </a:prstGeom>
        </p:spPr>
      </p:pic>
      <p:pic>
        <p:nvPicPr>
          <p:cNvPr id="8" name="Imagem 7">
            <a:extLst>
              <a:ext uri="{FF2B5EF4-FFF2-40B4-BE49-F238E27FC236}">
                <a16:creationId xmlns:a16="http://schemas.microsoft.com/office/drawing/2014/main" id="{A88B6BCA-484B-4688-8225-4922587FDD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33954" y="5762504"/>
            <a:ext cx="2312299" cy="1022638"/>
          </a:xfrm>
          <a:prstGeom prst="rect">
            <a:avLst/>
          </a:prstGeom>
        </p:spPr>
      </p:pic>
      <p:sp>
        <p:nvSpPr>
          <p:cNvPr id="14" name="Retângulo 13">
            <a:extLst>
              <a:ext uri="{FF2B5EF4-FFF2-40B4-BE49-F238E27FC236}">
                <a16:creationId xmlns:a16="http://schemas.microsoft.com/office/drawing/2014/main" id="{BB6458BB-3B33-4FC1-9EA7-4875F9C7D755}"/>
              </a:ext>
            </a:extLst>
          </p:cNvPr>
          <p:cNvSpPr/>
          <p:nvPr/>
        </p:nvSpPr>
        <p:spPr>
          <a:xfrm>
            <a:off x="9113519" y="1354187"/>
            <a:ext cx="2886542" cy="688952"/>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rPr>
              <a:t>Categoria premiação: </a:t>
            </a:r>
            <a:r>
              <a:rPr lang="pt-BR" sz="1600" dirty="0" err="1">
                <a:solidFill>
                  <a:schemeClr val="tx1"/>
                </a:solidFill>
              </a:rPr>
              <a:t>xxxxxxxxx</a:t>
            </a:r>
            <a:endParaRPr lang="pt-BR" sz="1600" dirty="0">
              <a:solidFill>
                <a:schemeClr val="tx1"/>
              </a:solidFill>
            </a:endParaRPr>
          </a:p>
        </p:txBody>
      </p:sp>
      <p:pic>
        <p:nvPicPr>
          <p:cNvPr id="10" name="Imagem 9">
            <a:extLst>
              <a:ext uri="{FF2B5EF4-FFF2-40B4-BE49-F238E27FC236}">
                <a16:creationId xmlns:a16="http://schemas.microsoft.com/office/drawing/2014/main" id="{9BEC7CF8-45E8-4E29-ACE3-E60DE3FE7FC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0861" y="206313"/>
            <a:ext cx="2409772" cy="2409772"/>
          </a:xfrm>
          <a:prstGeom prst="rect">
            <a:avLst/>
          </a:prstGeom>
        </p:spPr>
      </p:pic>
      <p:sp>
        <p:nvSpPr>
          <p:cNvPr id="12" name="CaixaDeTexto 11">
            <a:extLst>
              <a:ext uri="{FF2B5EF4-FFF2-40B4-BE49-F238E27FC236}">
                <a16:creationId xmlns:a16="http://schemas.microsoft.com/office/drawing/2014/main" id="{778F5633-03B2-443C-87F1-91682F690CEB}"/>
              </a:ext>
            </a:extLst>
          </p:cNvPr>
          <p:cNvSpPr txBox="1"/>
          <p:nvPr/>
        </p:nvSpPr>
        <p:spPr>
          <a:xfrm>
            <a:off x="3144055" y="612943"/>
            <a:ext cx="5770880" cy="1323439"/>
          </a:xfrm>
          <a:prstGeom prst="rect">
            <a:avLst/>
          </a:prstGeom>
          <a:noFill/>
        </p:spPr>
        <p:txBody>
          <a:bodyPr wrap="square" rtlCol="0">
            <a:spAutoFit/>
          </a:bodyPr>
          <a:lstStyle/>
          <a:p>
            <a:pPr algn="ctr"/>
            <a:r>
              <a:rPr lang="pt-BR" sz="2000" b="1" dirty="0"/>
              <a:t>V Encontro Nacional de Atenção Primária à Saúde</a:t>
            </a:r>
          </a:p>
          <a:p>
            <a:pPr algn="ctr"/>
            <a:r>
              <a:rPr lang="pt-BR" sz="2000" dirty="0"/>
              <a:t>VII Encontro de Atenção Primária da Região do Trairi</a:t>
            </a:r>
          </a:p>
          <a:p>
            <a:pPr algn="ctr"/>
            <a:endParaRPr lang="pt-BR" sz="2000" dirty="0"/>
          </a:p>
          <a:p>
            <a:pPr algn="ctr"/>
            <a:r>
              <a:rPr lang="pt-BR" sz="2000" dirty="0"/>
              <a:t>13 a 15.12.2022 </a:t>
            </a:r>
          </a:p>
        </p:txBody>
      </p:sp>
    </p:spTree>
    <p:extLst>
      <p:ext uri="{BB962C8B-B14F-4D97-AF65-F5344CB8AC3E}">
        <p14:creationId xmlns:p14="http://schemas.microsoft.com/office/powerpoint/2010/main" val="291856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a:extLst>
              <a:ext uri="{FF2B5EF4-FFF2-40B4-BE49-F238E27FC236}">
                <a16:creationId xmlns:a16="http://schemas.microsoft.com/office/drawing/2014/main" id="{462E8712-FBFB-4652-A7D5-401189614964}"/>
              </a:ext>
            </a:extLst>
          </p:cNvPr>
          <p:cNvPicPr>
            <a:picLocks noGrp="1" noChangeAspect="1"/>
          </p:cNvPicPr>
          <p:nvPr>
            <p:ph idx="1"/>
          </p:nvPr>
        </p:nvPicPr>
        <p:blipFill>
          <a:blip r:embed="rId2"/>
          <a:stretch>
            <a:fillRect/>
          </a:stretch>
        </p:blipFill>
        <p:spPr>
          <a:xfrm>
            <a:off x="450061" y="142027"/>
            <a:ext cx="11416819" cy="6421333"/>
          </a:xfrm>
        </p:spPr>
      </p:pic>
    </p:spTree>
    <p:extLst>
      <p:ext uri="{BB962C8B-B14F-4D97-AF65-F5344CB8AC3E}">
        <p14:creationId xmlns:p14="http://schemas.microsoft.com/office/powerpoint/2010/main" val="949210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1CF611-8B31-4B9A-9AD9-621BE5F78864}"/>
              </a:ext>
            </a:extLst>
          </p:cNvPr>
          <p:cNvSpPr>
            <a:spLocks noGrp="1"/>
          </p:cNvSpPr>
          <p:nvPr>
            <p:ph type="title"/>
          </p:nvPr>
        </p:nvSpPr>
        <p:spPr>
          <a:xfrm>
            <a:off x="663258" y="131784"/>
            <a:ext cx="10515600" cy="989062"/>
          </a:xfrm>
        </p:spPr>
        <p:txBody>
          <a:bodyPr>
            <a:normAutofit/>
          </a:bodyPr>
          <a:lstStyle/>
          <a:p>
            <a:pPr algn="ctr"/>
            <a:r>
              <a:rPr lang="pt-BR" sz="3200" b="1" dirty="0">
                <a:latin typeface="+mn-lt"/>
              </a:rPr>
              <a:t>Sobre indicação do eixo temático e categoria para premiação</a:t>
            </a:r>
          </a:p>
        </p:txBody>
      </p:sp>
      <p:pic>
        <p:nvPicPr>
          <p:cNvPr id="5" name="Espaço Reservado para Conteúdo 4">
            <a:extLst>
              <a:ext uri="{FF2B5EF4-FFF2-40B4-BE49-F238E27FC236}">
                <a16:creationId xmlns:a16="http://schemas.microsoft.com/office/drawing/2014/main" id="{10BDEBAC-D284-466A-BC91-BB510FD40BE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92363" y="2832980"/>
            <a:ext cx="3501317" cy="3893235"/>
          </a:xfrm>
        </p:spPr>
      </p:pic>
      <p:pic>
        <p:nvPicPr>
          <p:cNvPr id="7" name="Imagem 6">
            <a:extLst>
              <a:ext uri="{FF2B5EF4-FFF2-40B4-BE49-F238E27FC236}">
                <a16:creationId xmlns:a16="http://schemas.microsoft.com/office/drawing/2014/main" id="{20FAD88F-D423-44B3-ACE2-BE53A470FC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3512" y="2832981"/>
            <a:ext cx="2886542" cy="3893235"/>
          </a:xfrm>
          <a:prstGeom prst="rect">
            <a:avLst/>
          </a:prstGeom>
        </p:spPr>
      </p:pic>
      <p:sp>
        <p:nvSpPr>
          <p:cNvPr id="8" name="Retângulo 7">
            <a:extLst>
              <a:ext uri="{FF2B5EF4-FFF2-40B4-BE49-F238E27FC236}">
                <a16:creationId xmlns:a16="http://schemas.microsoft.com/office/drawing/2014/main" id="{CB971D3E-1597-41E0-962C-703BB4289F55}"/>
              </a:ext>
            </a:extLst>
          </p:cNvPr>
          <p:cNvSpPr/>
          <p:nvPr/>
        </p:nvSpPr>
        <p:spPr>
          <a:xfrm>
            <a:off x="6892363" y="2297054"/>
            <a:ext cx="3501317" cy="43397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rPr>
              <a:t>Eixo temático nº - _________</a:t>
            </a:r>
          </a:p>
        </p:txBody>
      </p:sp>
      <p:sp>
        <p:nvSpPr>
          <p:cNvPr id="9" name="Retângulo 8">
            <a:extLst>
              <a:ext uri="{FF2B5EF4-FFF2-40B4-BE49-F238E27FC236}">
                <a16:creationId xmlns:a16="http://schemas.microsoft.com/office/drawing/2014/main" id="{0CF2FA53-BE22-48C1-A67F-8260C290B7D3}"/>
              </a:ext>
            </a:extLst>
          </p:cNvPr>
          <p:cNvSpPr/>
          <p:nvPr/>
        </p:nvSpPr>
        <p:spPr>
          <a:xfrm>
            <a:off x="1603512" y="2297054"/>
            <a:ext cx="2886542" cy="433973"/>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chemeClr val="tx1"/>
                </a:solidFill>
              </a:rPr>
              <a:t>Categoria premiação: ______</a:t>
            </a:r>
          </a:p>
        </p:txBody>
      </p:sp>
      <p:sp>
        <p:nvSpPr>
          <p:cNvPr id="10" name="CaixaDeTexto 9">
            <a:extLst>
              <a:ext uri="{FF2B5EF4-FFF2-40B4-BE49-F238E27FC236}">
                <a16:creationId xmlns:a16="http://schemas.microsoft.com/office/drawing/2014/main" id="{4C28C5F4-82DC-466E-9175-E0DBA3CD9FEC}"/>
              </a:ext>
            </a:extLst>
          </p:cNvPr>
          <p:cNvSpPr txBox="1"/>
          <p:nvPr/>
        </p:nvSpPr>
        <p:spPr>
          <a:xfrm>
            <a:off x="283929" y="1145832"/>
            <a:ext cx="11624141" cy="923330"/>
          </a:xfrm>
          <a:prstGeom prst="rect">
            <a:avLst/>
          </a:prstGeom>
          <a:noFill/>
          <a:ln>
            <a:solidFill>
              <a:schemeClr val="tx1"/>
            </a:solidFill>
            <a:prstDash val="dashDot"/>
          </a:ln>
        </p:spPr>
        <p:txBody>
          <a:bodyPr wrap="square" rtlCol="0">
            <a:spAutoFit/>
          </a:bodyPr>
          <a:lstStyle/>
          <a:p>
            <a:pPr algn="just"/>
            <a:r>
              <a:rPr lang="pt-BR" dirty="0"/>
              <a:t>No 1º slide da apresentação, conforme modelo, na caixa de texto azul deverá constar o eixo temático do trabalho; já na caixa de texto laranja, os autores deverão indicar em qual categoria gostariam de concorrer ao prêmio de melhor trabalho. Esse preenchimento deverá ser feito com base nas opções descritas nos folders abaixo:</a:t>
            </a:r>
          </a:p>
        </p:txBody>
      </p:sp>
    </p:spTree>
    <p:extLst>
      <p:ext uri="{BB962C8B-B14F-4D97-AF65-F5344CB8AC3E}">
        <p14:creationId xmlns:p14="http://schemas.microsoft.com/office/powerpoint/2010/main" val="4064353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CCD92612-4E4E-486B-BF19-9A99584A2B14}"/>
              </a:ext>
            </a:extLst>
          </p:cNvPr>
          <p:cNvSpPr>
            <a:spLocks noGrp="1"/>
          </p:cNvSpPr>
          <p:nvPr>
            <p:ph type="title"/>
          </p:nvPr>
        </p:nvSpPr>
        <p:spPr>
          <a:xfrm>
            <a:off x="838200" y="365125"/>
            <a:ext cx="10515600" cy="884555"/>
          </a:xfrm>
        </p:spPr>
        <p:txBody>
          <a:bodyPr>
            <a:normAutofit/>
          </a:bodyPr>
          <a:lstStyle/>
          <a:p>
            <a:pPr algn="ctr"/>
            <a:r>
              <a:rPr lang="pt-BR" sz="3200" b="1" dirty="0">
                <a:latin typeface="+mn-lt"/>
              </a:rPr>
              <a:t>Observações importantes:</a:t>
            </a:r>
          </a:p>
        </p:txBody>
      </p:sp>
      <p:sp>
        <p:nvSpPr>
          <p:cNvPr id="6" name="Espaço Reservado para Conteúdo 5">
            <a:extLst>
              <a:ext uri="{FF2B5EF4-FFF2-40B4-BE49-F238E27FC236}">
                <a16:creationId xmlns:a16="http://schemas.microsoft.com/office/drawing/2014/main" id="{26F50D6E-622B-476E-9791-69BE82EE06D7}"/>
              </a:ext>
            </a:extLst>
          </p:cNvPr>
          <p:cNvSpPr>
            <a:spLocks noGrp="1"/>
          </p:cNvSpPr>
          <p:nvPr>
            <p:ph idx="1"/>
          </p:nvPr>
        </p:nvSpPr>
        <p:spPr>
          <a:xfrm>
            <a:off x="401320" y="1449705"/>
            <a:ext cx="11389360" cy="4747895"/>
          </a:xfrm>
        </p:spPr>
        <p:txBody>
          <a:bodyPr>
            <a:normAutofit fontScale="85000" lnSpcReduction="10000"/>
          </a:bodyPr>
          <a:lstStyle/>
          <a:p>
            <a:pPr algn="just"/>
            <a:r>
              <a:rPr lang="pt-BR" sz="2400" dirty="0"/>
              <a:t>Não é necessário enviar o arquivo da apresentação para a comissão organizadora; cada autor será responsável por projetar seus slides no momento da apresentação, a partir do seu próprio dispositivo</a:t>
            </a:r>
          </a:p>
          <a:p>
            <a:pPr algn="just"/>
            <a:r>
              <a:rPr lang="pt-BR" sz="2400" dirty="0"/>
              <a:t>Não ultrapassar o número de slides indicado neste modelo</a:t>
            </a:r>
          </a:p>
          <a:p>
            <a:pPr algn="just"/>
            <a:r>
              <a:rPr lang="pt-BR" sz="2400" dirty="0"/>
              <a:t>Podem ser inseridos gráficos, quadros ou ilustrações nos slides, casos os autores julguem necessários;</a:t>
            </a:r>
          </a:p>
          <a:p>
            <a:pPr algn="just"/>
            <a:r>
              <a:rPr lang="pt-BR" sz="2400" dirty="0"/>
              <a:t>As informações do trabalho devem ser coerentes com a versão final submetida pelos autores;</a:t>
            </a:r>
          </a:p>
          <a:p>
            <a:pPr algn="just"/>
            <a:r>
              <a:rPr lang="pt-BR" sz="2400" dirty="0"/>
              <a:t>Este modelo de preparação de slides deverá ser seguido tanto para resumos como trabalhos completos. A diferença entre essas modalidades estará no tempo disponível para apresentação: até 5 minutos para resumos e até 10 minutos para trabalhos completos;</a:t>
            </a:r>
          </a:p>
          <a:p>
            <a:pPr algn="just"/>
            <a:r>
              <a:rPr lang="pt-BR" sz="2400" dirty="0"/>
              <a:t>Apenas trabalhos aprovados e apresentados no evento serão publicados nos anais;</a:t>
            </a:r>
          </a:p>
          <a:p>
            <a:pPr algn="just"/>
            <a:r>
              <a:rPr lang="pt-BR" sz="2400" dirty="0"/>
              <a:t>O resultado dos melhores trabalhos será divulgado no encerramento do evento, em 15/12/2022, às 11:00, presencialmente, no largo da UFRN/FACISA. A premiação trata-se de certificado de honra ao mérito, não havendo outros tipos de benefícios ou recursos financeiros.</a:t>
            </a:r>
          </a:p>
          <a:p>
            <a:pPr algn="just"/>
            <a:r>
              <a:rPr lang="pt-BR" sz="2400" dirty="0"/>
              <a:t>Em breve divulgaremos a lista com trabalhos aprovados e distribuição por horários e salas do </a:t>
            </a:r>
            <a:r>
              <a:rPr lang="pt-BR" sz="2400" i="1" dirty="0"/>
              <a:t>Google </a:t>
            </a:r>
            <a:r>
              <a:rPr lang="pt-BR" sz="2400" i="1" dirty="0" err="1"/>
              <a:t>meet</a:t>
            </a:r>
            <a:r>
              <a:rPr lang="pt-BR" sz="2400" dirty="0"/>
              <a:t>. Todos os relatores deverão comparecer na sessão desde o início do seu horário, independente da ordem das apresentações.</a:t>
            </a:r>
          </a:p>
          <a:p>
            <a:pPr algn="just"/>
            <a:endParaRPr lang="pt-BR" sz="2400" dirty="0"/>
          </a:p>
          <a:p>
            <a:endParaRPr lang="pt-BR" dirty="0"/>
          </a:p>
        </p:txBody>
      </p:sp>
    </p:spTree>
    <p:extLst>
      <p:ext uri="{BB962C8B-B14F-4D97-AF65-F5344CB8AC3E}">
        <p14:creationId xmlns:p14="http://schemas.microsoft.com/office/powerpoint/2010/main" val="3242594355"/>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338</Words>
  <Application>Microsoft Office PowerPoint</Application>
  <PresentationFormat>Widescreen</PresentationFormat>
  <Paragraphs>22</Paragraphs>
  <Slides>4</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4</vt:i4>
      </vt:variant>
    </vt:vector>
  </HeadingPairs>
  <TitlesOfParts>
    <vt:vector size="8" baseType="lpstr">
      <vt:lpstr>Arial</vt:lpstr>
      <vt:lpstr>Calibri</vt:lpstr>
      <vt:lpstr>Calibri Light</vt:lpstr>
      <vt:lpstr>Tema do Office</vt:lpstr>
      <vt:lpstr>TÍTULO DO TRABALHO</vt:lpstr>
      <vt:lpstr>Apresentação do PowerPoint</vt:lpstr>
      <vt:lpstr>Sobre indicação do eixo temático e categoria para premiação</vt:lpstr>
      <vt:lpstr>Observações importantes: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DO TRABALHO</dc:title>
  <dc:creator>Luciane Oliveira</dc:creator>
  <cp:lastModifiedBy>Luciane Oliveira</cp:lastModifiedBy>
  <cp:revision>5</cp:revision>
  <dcterms:created xsi:type="dcterms:W3CDTF">2022-11-28T13:00:50Z</dcterms:created>
  <dcterms:modified xsi:type="dcterms:W3CDTF">2022-11-30T11:56:39Z</dcterms:modified>
</cp:coreProperties>
</file>