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60" r:id="rId4"/>
    <p:sldId id="264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406A"/>
    <a:srgbClr val="AEACBB"/>
    <a:srgbClr val="38AA9C"/>
    <a:srgbClr val="DDE351"/>
    <a:srgbClr val="EB5A4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7" autoAdjust="0"/>
    <p:restoredTop sz="99634" autoAdjust="0"/>
  </p:normalViewPr>
  <p:slideViewPr>
    <p:cSldViewPr snapToGrid="0" showGuides="1">
      <p:cViewPr>
        <p:scale>
          <a:sx n="57" d="100"/>
          <a:sy n="57" d="100"/>
        </p:scale>
        <p:origin x="-2634" y="-13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950D6A-C876-476B-81A0-7BEBB6BAF29C}" type="datetimeFigureOut">
              <a:rPr lang="pt-BR" smtClean="0"/>
              <a:pPr/>
              <a:t>20/08/2018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967A00-E2A3-4824-964C-E1C76C397A1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9420434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96311C-D79B-4192-8FF8-58469800508F}" type="datetimeFigureOut">
              <a:rPr lang="pt-BR" smtClean="0"/>
              <a:pPr/>
              <a:t>20/08/2018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EBA786-74B5-44C8-8F44-9DC90601255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5473071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ângulo 11"/>
          <p:cNvSpPr/>
          <p:nvPr userDrawn="1"/>
        </p:nvSpPr>
        <p:spPr>
          <a:xfrm>
            <a:off x="2528046" y="6122958"/>
            <a:ext cx="9663953" cy="735042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670873"/>
            <a:ext cx="9144000" cy="1839089"/>
          </a:xfrm>
        </p:spPr>
        <p:txBody>
          <a:bodyPr anchor="b"/>
          <a:lstStyle>
            <a:lvl1pPr algn="ctr">
              <a:defRPr sz="5400" baseline="0">
                <a:latin typeface="Cambria" panose="02040503050406030204" pitchFamily="18" charset="0"/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Cambria" panose="020405030504060302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 smtClean="0"/>
              <a:t>Clique para editar o estilo do subtítulo mestre</a:t>
            </a:r>
            <a:endParaRPr lang="pt-BR" dirty="0"/>
          </a:p>
        </p:txBody>
      </p:sp>
      <p:sp>
        <p:nvSpPr>
          <p:cNvPr id="10" name="CaixaDeTexto 9"/>
          <p:cNvSpPr txBox="1"/>
          <p:nvPr userDrawn="1"/>
        </p:nvSpPr>
        <p:spPr>
          <a:xfrm>
            <a:off x="2086452" y="431008"/>
            <a:ext cx="76477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dirty="0" smtClean="0">
                <a:latin typeface="Cambria" panose="02040503050406030204" pitchFamily="18" charset="0"/>
              </a:rPr>
              <a:t>ENCONTRO INTEGRADO</a:t>
            </a:r>
            <a:r>
              <a:rPr lang="pt-BR" sz="2200" baseline="0" dirty="0" smtClean="0">
                <a:latin typeface="Cambria" panose="02040503050406030204" pitchFamily="18" charset="0"/>
              </a:rPr>
              <a:t> DOS PROGRAMAS DE ENSINO - EIPE</a:t>
            </a:r>
            <a:endParaRPr lang="pt-BR" sz="2200" dirty="0" smtClean="0">
              <a:latin typeface="Cambria" panose="02040503050406030204" pitchFamily="18" charset="0"/>
            </a:endParaRPr>
          </a:p>
          <a:p>
            <a:pPr algn="ctr"/>
            <a:r>
              <a:rPr lang="pt-BR" sz="2200" dirty="0" smtClean="0">
                <a:latin typeface="Cambria" panose="02040503050406030204" pitchFamily="18" charset="0"/>
              </a:rPr>
              <a:t>25 A 27 DE SETEMBRO DE 2018</a:t>
            </a:r>
            <a:endParaRPr lang="pt-BR" sz="2200" dirty="0">
              <a:latin typeface="Cambria" panose="02040503050406030204" pitchFamily="18" charset="0"/>
            </a:endParaRPr>
          </a:p>
        </p:txBody>
      </p:sp>
      <p:grpSp>
        <p:nvGrpSpPr>
          <p:cNvPr id="13" name="Grupo 12"/>
          <p:cNvGrpSpPr/>
          <p:nvPr userDrawn="1"/>
        </p:nvGrpSpPr>
        <p:grpSpPr>
          <a:xfrm>
            <a:off x="-1" y="4518212"/>
            <a:ext cx="2528047" cy="2339788"/>
            <a:chOff x="-1" y="4518212"/>
            <a:chExt cx="2528047" cy="2339788"/>
          </a:xfrm>
        </p:grpSpPr>
        <p:sp>
          <p:nvSpPr>
            <p:cNvPr id="14" name="Retângulo 13"/>
            <p:cNvSpPr/>
            <p:nvPr/>
          </p:nvSpPr>
          <p:spPr>
            <a:xfrm>
              <a:off x="-1" y="6122958"/>
              <a:ext cx="2528047" cy="735042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  <a:latin typeface="Cambria" panose="02040503050406030204" pitchFamily="18" charset="0"/>
              </a:endParaRPr>
            </a:p>
          </p:txBody>
        </p:sp>
        <p:sp>
          <p:nvSpPr>
            <p:cNvPr id="15" name="Triângulo isósceles 14"/>
            <p:cNvSpPr/>
            <p:nvPr/>
          </p:nvSpPr>
          <p:spPr>
            <a:xfrm>
              <a:off x="0" y="4518212"/>
              <a:ext cx="1761564" cy="2339788"/>
            </a:xfrm>
            <a:prstGeom prst="triangle">
              <a:avLst>
                <a:gd name="adj" fmla="val 0"/>
              </a:avLst>
            </a:prstGeom>
            <a:solidFill>
              <a:srgbClr val="10406A"/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pic>
        <p:nvPicPr>
          <p:cNvPr id="1027" name="Picture 3" descr="Z:\DDPed - Programas e Projetos\EIPE\2018\Material Gráfico\Imagens EIPE - site\Logo EIPE (certificado)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510" y="0"/>
            <a:ext cx="1175903" cy="1448013"/>
          </a:xfrm>
          <a:prstGeom prst="rect">
            <a:avLst/>
          </a:prstGeom>
          <a:noFill/>
        </p:spPr>
      </p:pic>
      <p:cxnSp>
        <p:nvCxnSpPr>
          <p:cNvPr id="16" name="Conector reto 15"/>
          <p:cNvCxnSpPr/>
          <p:nvPr userDrawn="1"/>
        </p:nvCxnSpPr>
        <p:spPr>
          <a:xfrm>
            <a:off x="0" y="1433147"/>
            <a:ext cx="12192000" cy="0"/>
          </a:xfrm>
          <a:prstGeom prst="line">
            <a:avLst/>
          </a:prstGeom>
          <a:ln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pic>
        <p:nvPicPr>
          <p:cNvPr id="20" name="Imagem 19" descr="UFRN 60 anos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9716806" y="223318"/>
            <a:ext cx="2209194" cy="94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35886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B22B2D5-564A-478A-AA08-9A0D95C0929D}" type="datetimeFigureOut">
              <a:rPr lang="pt-BR" smtClean="0"/>
              <a:pPr/>
              <a:t>20/08/2018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6FF3F9-DFFD-4B2B-AB7F-D756A85295F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051894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B22B2D5-564A-478A-AA08-9A0D95C0929D}" type="datetimeFigureOut">
              <a:rPr lang="pt-BR" smtClean="0"/>
              <a:pPr/>
              <a:t>20/08/2018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6FF3F9-DFFD-4B2B-AB7F-D756A85295F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9496055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93273" y="249382"/>
            <a:ext cx="9554784" cy="845946"/>
          </a:xfrm>
        </p:spPr>
        <p:txBody>
          <a:bodyPr/>
          <a:lstStyle>
            <a:lvl1pPr>
              <a:defRPr>
                <a:latin typeface="Cambria" panose="02040503050406030204" pitchFamily="18" charset="0"/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</a:defRPr>
            </a:lvl1pPr>
            <a:lvl2pPr>
              <a:defRPr>
                <a:latin typeface="Cambria" panose="02040503050406030204" pitchFamily="18" charset="0"/>
              </a:defRPr>
            </a:lvl2pPr>
            <a:lvl3pPr>
              <a:defRPr>
                <a:latin typeface="Cambria" panose="02040503050406030204" pitchFamily="18" charset="0"/>
              </a:defRPr>
            </a:lvl3pPr>
            <a:lvl4pPr>
              <a:defRPr>
                <a:latin typeface="Cambria" panose="02040503050406030204" pitchFamily="18" charset="0"/>
              </a:defRPr>
            </a:lvl4pPr>
            <a:lvl5pPr>
              <a:defRPr>
                <a:latin typeface="Cambria" panose="02040503050406030204" pitchFamily="18" charset="0"/>
              </a:defRPr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cxnSp>
        <p:nvCxnSpPr>
          <p:cNvPr id="7" name="Conector reto 6"/>
          <p:cNvCxnSpPr/>
          <p:nvPr userDrawn="1"/>
        </p:nvCxnSpPr>
        <p:spPr>
          <a:xfrm>
            <a:off x="0" y="1271566"/>
            <a:ext cx="12192000" cy="0"/>
          </a:xfrm>
          <a:prstGeom prst="line">
            <a:avLst/>
          </a:prstGeom>
          <a:ln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pic>
        <p:nvPicPr>
          <p:cNvPr id="18" name="Picture 3" descr="Z:\DDPed - Programas e Projetos\EIPE\2018\Material Gráfico\Imagens EIPE - site\Logo EIPE (certificado)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9662" y="166255"/>
            <a:ext cx="877578" cy="108065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6633725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01119" y="212035"/>
            <a:ext cx="10030708" cy="845835"/>
          </a:xfrm>
        </p:spPr>
        <p:txBody>
          <a:bodyPr/>
          <a:lstStyle>
            <a:lvl1pPr>
              <a:defRPr>
                <a:latin typeface="Cambria" panose="02040503050406030204" pitchFamily="18" charset="0"/>
              </a:defRPr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Cambria" panose="02040503050406030204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latin typeface="Cambria" panose="02040503050406030204" pitchFamily="18" charset="0"/>
              </a:defRPr>
            </a:lvl1pPr>
            <a:lvl2pPr>
              <a:defRPr>
                <a:latin typeface="Cambria" panose="02040503050406030204" pitchFamily="18" charset="0"/>
              </a:defRPr>
            </a:lvl2pPr>
            <a:lvl3pPr>
              <a:defRPr>
                <a:latin typeface="Cambria" panose="02040503050406030204" pitchFamily="18" charset="0"/>
              </a:defRPr>
            </a:lvl3pPr>
            <a:lvl4pPr>
              <a:defRPr>
                <a:latin typeface="Cambria" panose="02040503050406030204" pitchFamily="18" charset="0"/>
              </a:defRPr>
            </a:lvl4pPr>
            <a:lvl5pPr>
              <a:defRPr>
                <a:latin typeface="Cambria" panose="02040503050406030204" pitchFamily="18" charset="0"/>
              </a:defRPr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Cambria" panose="02040503050406030204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latin typeface="Cambria" panose="02040503050406030204" pitchFamily="18" charset="0"/>
              </a:defRPr>
            </a:lvl1pPr>
            <a:lvl2pPr>
              <a:defRPr>
                <a:latin typeface="Cambria" panose="02040503050406030204" pitchFamily="18" charset="0"/>
              </a:defRPr>
            </a:lvl2pPr>
            <a:lvl3pPr>
              <a:defRPr>
                <a:latin typeface="Cambria" panose="02040503050406030204" pitchFamily="18" charset="0"/>
              </a:defRPr>
            </a:lvl3pPr>
            <a:lvl4pPr>
              <a:defRPr>
                <a:latin typeface="Cambria" panose="02040503050406030204" pitchFamily="18" charset="0"/>
              </a:defRPr>
            </a:lvl4pPr>
            <a:lvl5pPr>
              <a:defRPr>
                <a:latin typeface="Cambria" panose="02040503050406030204" pitchFamily="18" charset="0"/>
              </a:defRPr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cxnSp>
        <p:nvCxnSpPr>
          <p:cNvPr id="10" name="Conector reto 9"/>
          <p:cNvCxnSpPr/>
          <p:nvPr userDrawn="1"/>
        </p:nvCxnSpPr>
        <p:spPr>
          <a:xfrm>
            <a:off x="0" y="1091457"/>
            <a:ext cx="12192000" cy="0"/>
          </a:xfrm>
          <a:prstGeom prst="line">
            <a:avLst/>
          </a:prstGeom>
          <a:ln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5317947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007164" y="861391"/>
            <a:ext cx="5012635" cy="5315572"/>
          </a:xfrm>
        </p:spPr>
        <p:txBody>
          <a:bodyPr/>
          <a:lstStyle>
            <a:lvl1pPr>
              <a:defRPr>
                <a:latin typeface="Cambria" panose="02040503050406030204" pitchFamily="18" charset="0"/>
              </a:defRPr>
            </a:lvl1pPr>
            <a:lvl2pPr>
              <a:defRPr>
                <a:latin typeface="Cambria" panose="02040503050406030204" pitchFamily="18" charset="0"/>
              </a:defRPr>
            </a:lvl2pPr>
            <a:lvl3pPr>
              <a:defRPr>
                <a:latin typeface="Cambria" panose="02040503050406030204" pitchFamily="18" charset="0"/>
              </a:defRPr>
            </a:lvl3pPr>
            <a:lvl4pPr>
              <a:defRPr>
                <a:latin typeface="Cambria" panose="02040503050406030204" pitchFamily="18" charset="0"/>
              </a:defRPr>
            </a:lvl4pPr>
            <a:lvl5pPr>
              <a:defRPr>
                <a:latin typeface="Cambria" panose="02040503050406030204" pitchFamily="18" charset="0"/>
              </a:defRPr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347790" y="861391"/>
            <a:ext cx="5006009" cy="5315572"/>
          </a:xfrm>
        </p:spPr>
        <p:txBody>
          <a:bodyPr/>
          <a:lstStyle>
            <a:lvl1pPr>
              <a:defRPr>
                <a:latin typeface="Cambria" panose="02040503050406030204" pitchFamily="18" charset="0"/>
              </a:defRPr>
            </a:lvl1pPr>
            <a:lvl2pPr>
              <a:defRPr>
                <a:latin typeface="Cambria" panose="02040503050406030204" pitchFamily="18" charset="0"/>
              </a:defRPr>
            </a:lvl2pPr>
            <a:lvl3pPr>
              <a:defRPr>
                <a:latin typeface="Cambria" panose="02040503050406030204" pitchFamily="18" charset="0"/>
              </a:defRPr>
            </a:lvl3pPr>
            <a:lvl4pPr>
              <a:defRPr>
                <a:latin typeface="Cambria" panose="02040503050406030204" pitchFamily="18" charset="0"/>
              </a:defRPr>
            </a:lvl4pPr>
            <a:lvl5pPr>
              <a:defRPr>
                <a:latin typeface="Cambria" panose="02040503050406030204" pitchFamily="18" charset="0"/>
              </a:defRPr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cxnSp>
        <p:nvCxnSpPr>
          <p:cNvPr id="10" name="Conector reto 9"/>
          <p:cNvCxnSpPr/>
          <p:nvPr userDrawn="1"/>
        </p:nvCxnSpPr>
        <p:spPr>
          <a:xfrm>
            <a:off x="474329" y="0"/>
            <a:ext cx="0" cy="6506817"/>
          </a:xfrm>
          <a:prstGeom prst="line">
            <a:avLst/>
          </a:prstGeom>
          <a:ln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5310247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Cambria" panose="02040503050406030204" pitchFamily="18" charset="0"/>
              </a:defRPr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255516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</a:defRPr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B22B2D5-564A-478A-AA08-9A0D95C0929D}" type="datetimeFigureOut">
              <a:rPr lang="pt-BR" smtClean="0"/>
              <a:pPr/>
              <a:t>20/08/2018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6FF3F9-DFFD-4B2B-AB7F-D756A85295F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1143714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B22B2D5-564A-478A-AA08-9A0D95C0929D}" type="datetimeFigureOut">
              <a:rPr lang="pt-BR" smtClean="0"/>
              <a:pPr/>
              <a:t>20/08/2018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6FF3F9-DFFD-4B2B-AB7F-D756A85295F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0964565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Cambria" panose="02040503050406030204" pitchFamily="18" charset="0"/>
              </a:defRPr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latin typeface="Cambria" panose="02040503050406030204" pitchFamily="18" charset="0"/>
              </a:defRPr>
            </a:lvl1pPr>
            <a:lvl2pPr>
              <a:defRPr sz="2800">
                <a:latin typeface="Cambria" panose="02040503050406030204" pitchFamily="18" charset="0"/>
              </a:defRPr>
            </a:lvl2pPr>
            <a:lvl3pPr>
              <a:defRPr sz="2400">
                <a:latin typeface="Cambria" panose="02040503050406030204" pitchFamily="18" charset="0"/>
              </a:defRPr>
            </a:lvl3pPr>
            <a:lvl4pPr>
              <a:defRPr sz="2000">
                <a:latin typeface="Cambria" panose="02040503050406030204" pitchFamily="18" charset="0"/>
              </a:defRPr>
            </a:lvl4pPr>
            <a:lvl5pPr>
              <a:defRPr sz="2000">
                <a:latin typeface="Cambria" panose="02040503050406030204" pitchFamily="18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Cambria" panose="02040503050406030204" pitchFamily="18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B22B2D5-564A-478A-AA08-9A0D95C0929D}" type="datetimeFigureOut">
              <a:rPr lang="pt-BR" smtClean="0"/>
              <a:pPr/>
              <a:t>20/08/2018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6FF3F9-DFFD-4B2B-AB7F-D756A85295F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9061386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Cambria" panose="02040503050406030204" pitchFamily="18" charset="0"/>
              </a:defRPr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>
                <a:latin typeface="Cambria" panose="02040503050406030204" pitchFamily="18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Cambria" panose="02040503050406030204" pitchFamily="18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B22B2D5-564A-478A-AA08-9A0D95C0929D}" type="datetimeFigureOut">
              <a:rPr lang="pt-BR" smtClean="0"/>
              <a:pPr/>
              <a:t>20/08/2018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6FF3F9-DFFD-4B2B-AB7F-D756A85295F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199282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tângulo 6"/>
          <p:cNvSpPr/>
          <p:nvPr userDrawn="1"/>
        </p:nvSpPr>
        <p:spPr>
          <a:xfrm>
            <a:off x="2528046" y="6683188"/>
            <a:ext cx="9663953" cy="174812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8" name="Retângulo 7"/>
          <p:cNvSpPr/>
          <p:nvPr userDrawn="1"/>
        </p:nvSpPr>
        <p:spPr>
          <a:xfrm>
            <a:off x="-1" y="6683188"/>
            <a:ext cx="2528047" cy="174812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9" name="Triângulo isósceles 8"/>
          <p:cNvSpPr/>
          <p:nvPr userDrawn="1"/>
        </p:nvSpPr>
        <p:spPr>
          <a:xfrm>
            <a:off x="1" y="5870184"/>
            <a:ext cx="743700" cy="987815"/>
          </a:xfrm>
          <a:prstGeom prst="triangle">
            <a:avLst>
              <a:gd name="adj" fmla="val 0"/>
            </a:avLst>
          </a:prstGeom>
          <a:solidFill>
            <a:srgbClr val="10406A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190022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3" r:id="rId3"/>
    <p:sldLayoutId id="2147483652" r:id="rId4"/>
    <p:sldLayoutId id="2147483651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508313"/>
            <a:ext cx="9144000" cy="147626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pt-BR" sz="1800" dirty="0" smtClean="0"/>
              <a:t>UNIVERSIDADE FEDERAL DO RIO GRANDE DO NORTE</a:t>
            </a:r>
            <a:endParaRPr lang="pt-BR" sz="1800" dirty="0"/>
          </a:p>
          <a:p>
            <a:pPr>
              <a:lnSpc>
                <a:spcPct val="100000"/>
              </a:lnSpc>
            </a:pPr>
            <a:r>
              <a:rPr lang="pt-BR" sz="1800" dirty="0" smtClean="0"/>
              <a:t>Nome Completo do Programa ou Projeto de Ensino </a:t>
            </a:r>
          </a:p>
          <a:p>
            <a:pPr>
              <a:lnSpc>
                <a:spcPct val="100000"/>
              </a:lnSpc>
            </a:pPr>
            <a:r>
              <a:rPr lang="pt-BR" sz="1800" dirty="0" smtClean="0"/>
              <a:t>Docente Responsável: Nome</a:t>
            </a:r>
            <a:endParaRPr lang="pt-BR" sz="1800" dirty="0"/>
          </a:p>
        </p:txBody>
      </p:sp>
      <p:sp>
        <p:nvSpPr>
          <p:cNvPr id="4" name="Título 9"/>
          <p:cNvSpPr txBox="1">
            <a:spLocks/>
          </p:cNvSpPr>
          <p:nvPr/>
        </p:nvSpPr>
        <p:spPr>
          <a:xfrm>
            <a:off x="448887" y="3330904"/>
            <a:ext cx="11288684" cy="42644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 baseline="0">
                <a:solidFill>
                  <a:schemeClr val="tx1"/>
                </a:solidFill>
                <a:latin typeface="Cambria" panose="02040503050406030204" pitchFamily="18" charset="0"/>
                <a:ea typeface="+mj-ea"/>
                <a:cs typeface="+mj-cs"/>
              </a:defRPr>
            </a:lvl1pPr>
          </a:lstStyle>
          <a:p>
            <a:r>
              <a:rPr lang="pt-BR" sz="2400" b="1" dirty="0" smtClean="0">
                <a:ea typeface="+mn-ea"/>
                <a:cs typeface="+mn-cs"/>
              </a:rPr>
              <a:t>TÍTULO DO PROJETO</a:t>
            </a:r>
            <a:endParaRPr lang="pt-BR" sz="2400" b="1" dirty="0">
              <a:ea typeface="+mn-ea"/>
              <a:cs typeface="+mn-cs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5868781" y="4424567"/>
            <a:ext cx="596633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dirty="0" smtClean="0">
                <a:latin typeface="Cambria" panose="02040503050406030204" pitchFamily="18" charset="0"/>
              </a:rPr>
              <a:t>Autores:</a:t>
            </a:r>
          </a:p>
          <a:p>
            <a:pPr algn="r"/>
            <a:r>
              <a:rPr lang="pt-BR" dirty="0" smtClean="0">
                <a:latin typeface="Cambria" panose="02040503050406030204" pitchFamily="18" charset="0"/>
              </a:rPr>
              <a:t>Nome do participante 1</a:t>
            </a:r>
          </a:p>
          <a:p>
            <a:pPr algn="r"/>
            <a:r>
              <a:rPr lang="pt-BR" dirty="0" smtClean="0">
                <a:latin typeface="Cambria" panose="02040503050406030204" pitchFamily="18" charset="0"/>
              </a:rPr>
              <a:t>Nome do participante 2</a:t>
            </a:r>
          </a:p>
          <a:p>
            <a:pPr algn="r"/>
            <a:r>
              <a:rPr lang="pt-BR" dirty="0" smtClean="0">
                <a:latin typeface="Cambria" panose="02040503050406030204" pitchFamily="18" charset="0"/>
              </a:rPr>
              <a:t>Nome do participante 3</a:t>
            </a:r>
          </a:p>
          <a:p>
            <a:pPr algn="r"/>
            <a:r>
              <a:rPr lang="pt-BR" dirty="0" smtClean="0">
                <a:latin typeface="Cambria" panose="02040503050406030204" pitchFamily="18" charset="0"/>
              </a:rPr>
              <a:t>Nome do participante 4</a:t>
            </a:r>
          </a:p>
          <a:p>
            <a:pPr algn="r"/>
            <a:r>
              <a:rPr lang="pt-BR" dirty="0" smtClean="0">
                <a:latin typeface="Cambria" panose="02040503050406030204" pitchFamily="18" charset="0"/>
              </a:rPr>
              <a:t>Nome do participante 5</a:t>
            </a:r>
            <a:endParaRPr lang="pt-BR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42692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Introdução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Inclui a apresentação do trabalho e a revisão da literatura de forma resumida. </a:t>
            </a:r>
          </a:p>
          <a:p>
            <a:pPr algn="just"/>
            <a:r>
              <a:rPr lang="pt-BR" dirty="0" smtClean="0"/>
              <a:t>Deve despertar o interesse e demonstrar a relevância do trabalho realizado. </a:t>
            </a:r>
          </a:p>
          <a:p>
            <a:pPr algn="just"/>
            <a:r>
              <a:rPr lang="pt-BR" dirty="0" smtClean="0"/>
              <a:t>Evitar usar muito texto. Usar apenas frases curtas visando nortear a apresentação.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4104724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Objetivos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Deverá ser apresentado na íntegra. </a:t>
            </a:r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r>
              <a:rPr lang="pt-BR" dirty="0" smtClean="0"/>
              <a:t>    Exemplo: </a:t>
            </a:r>
          </a:p>
          <a:p>
            <a:pPr algn="just"/>
            <a:r>
              <a:rPr lang="pt-BR" dirty="0" smtClean="0"/>
              <a:t>Relatar as estratégias pedagógicas desenvolvidas durante a monitoria e seus resultados, analisados mediante avaliações dos discentes no semestre 2018.1.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844630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Materiais e Métodos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Relatar de forma clara e sucinta os materiais utilizados (quando cabíveis) e a metodologia do trabalho. </a:t>
            </a:r>
          </a:p>
          <a:p>
            <a:pPr algn="just"/>
            <a:r>
              <a:rPr lang="pt-BR" dirty="0" smtClean="0"/>
              <a:t>Se possível usar fotos. </a:t>
            </a:r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Resultados e Discussões 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Apresentar os resultados de forma sucinta. </a:t>
            </a:r>
          </a:p>
          <a:p>
            <a:pPr algn="just"/>
            <a:r>
              <a:rPr lang="pt-BR" dirty="0" smtClean="0"/>
              <a:t>Os resultados poderão ser apresentados na forma de gráficos, figuras ou tabelas.</a:t>
            </a:r>
          </a:p>
          <a:p>
            <a:pPr algn="just"/>
            <a:r>
              <a:rPr lang="pt-BR" dirty="0" smtClean="0"/>
              <a:t>A discussão dos resultados deve estar baseada e comparada com a literatura utilizada, indicando sua relevância, vantagens e possíveis limitações.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793489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Considerações Finais 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Deve ser objetiva. </a:t>
            </a:r>
          </a:p>
          <a:p>
            <a:pPr algn="just"/>
            <a:r>
              <a:rPr lang="pt-BR" dirty="0" smtClean="0"/>
              <a:t>Apresentar deduções lógicas e correspondentes aos objetivos propostos. </a:t>
            </a:r>
          </a:p>
          <a:p>
            <a:pPr algn="just"/>
            <a:r>
              <a:rPr lang="pt-BR" dirty="0" smtClean="0"/>
              <a:t>Pode-se apresentar recomendações e sugestões para trabalhos futuros.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88214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Referências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Seguir normas da ABNT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964074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IPE">
      <a:dk1>
        <a:sysClr val="windowText" lastClr="000000"/>
      </a:dk1>
      <a:lt1>
        <a:sysClr val="window" lastClr="FFFFFF"/>
      </a:lt1>
      <a:dk2>
        <a:srgbClr val="7F7F7F"/>
      </a:dk2>
      <a:lt2>
        <a:srgbClr val="E7E6E6"/>
      </a:lt2>
      <a:accent1>
        <a:srgbClr val="7F7F7F"/>
      </a:accent1>
      <a:accent2>
        <a:srgbClr val="ED7D31"/>
      </a:accent2>
      <a:accent3>
        <a:srgbClr val="A5A5A5"/>
      </a:accent3>
      <a:accent4>
        <a:srgbClr val="ED7D31"/>
      </a:accent4>
      <a:accent5>
        <a:srgbClr val="7F7F7F"/>
      </a:accent5>
      <a:accent6>
        <a:srgbClr val="7F7F7F"/>
      </a:accent6>
      <a:hlink>
        <a:srgbClr val="7F7F7F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263</TotalTime>
  <Words>219</Words>
  <Application>Microsoft Office PowerPoint</Application>
  <PresentationFormat>Personalizar</PresentationFormat>
  <Paragraphs>32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Tema do Office</vt:lpstr>
      <vt:lpstr>Slide 1</vt:lpstr>
      <vt:lpstr>Introdução </vt:lpstr>
      <vt:lpstr>Objetivos </vt:lpstr>
      <vt:lpstr>Materiais e Métodos</vt:lpstr>
      <vt:lpstr>Resultados e Discussões  </vt:lpstr>
      <vt:lpstr>Considerações Finais  </vt:lpstr>
      <vt:lpstr>Referências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Magno Sena</dc:creator>
  <cp:lastModifiedBy>ricelle</cp:lastModifiedBy>
  <cp:revision>49</cp:revision>
  <dcterms:created xsi:type="dcterms:W3CDTF">2017-05-15T00:23:27Z</dcterms:created>
  <dcterms:modified xsi:type="dcterms:W3CDTF">2018-08-20T11:05:49Z</dcterms:modified>
</cp:coreProperties>
</file>