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DC"/>
    <a:srgbClr val="D97C29"/>
    <a:srgbClr val="00382F"/>
    <a:srgbClr val="29544A"/>
    <a:srgbClr val="285349"/>
    <a:srgbClr val="EDE4CE"/>
    <a:srgbClr val="346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E-4D7A-9C42-EE82EF97C0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E-4D7A-9C42-EE82EF97C0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E-4D7A-9C42-EE82EF97C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826"/>
            <a:ext cx="12220956" cy="7093975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rgbClr val="D97C2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3702" y="3278102"/>
            <a:ext cx="6693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382F"/>
                </a:solidFill>
              </a:defRPr>
            </a:pPr>
            <a:r>
              <a:rPr dirty="0" err="1"/>
              <a:t>Título</a:t>
            </a:r>
            <a:r>
              <a:rPr dirty="0"/>
              <a:t> do Trabalho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863" y="4611492"/>
            <a:ext cx="1005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34917B"/>
                </a:solidFill>
              </a:defRPr>
            </a:pPr>
            <a:r>
              <a:rPr dirty="0">
                <a:solidFill>
                  <a:srgbClr val="00382F"/>
                </a:solidFill>
              </a:rPr>
              <a:t>Nome dos </a:t>
            </a:r>
            <a:r>
              <a:rPr dirty="0" err="1">
                <a:solidFill>
                  <a:srgbClr val="00382F"/>
                </a:solidFill>
              </a:rPr>
              <a:t>Autores</a:t>
            </a:r>
            <a:endParaRPr dirty="0">
              <a:solidFill>
                <a:srgbClr val="00382F"/>
              </a:solidFill>
            </a:endParaRPr>
          </a:p>
          <a:p>
            <a:pPr>
              <a:defRPr sz="2400">
                <a:solidFill>
                  <a:srgbClr val="34917B"/>
                </a:solidFill>
              </a:defRPr>
            </a:pPr>
            <a:r>
              <a:rPr dirty="0" err="1">
                <a:solidFill>
                  <a:srgbClr val="00382F"/>
                </a:solidFill>
              </a:rPr>
              <a:t>Instituição</a:t>
            </a:r>
            <a:endParaRPr dirty="0">
              <a:solidFill>
                <a:srgbClr val="00382F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7344DF-EB4B-FD6C-2D06-3F5EE797B7FE}"/>
              </a:ext>
            </a:extLst>
          </p:cNvPr>
          <p:cNvSpPr/>
          <p:nvPr/>
        </p:nvSpPr>
        <p:spPr>
          <a:xfrm>
            <a:off x="0" y="6325265"/>
            <a:ext cx="12220955" cy="699884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8417D-2C1A-75F9-3270-30EB2BE59629}"/>
              </a:ext>
            </a:extLst>
          </p:cNvPr>
          <p:cNvSpPr txBox="1"/>
          <p:nvPr/>
        </p:nvSpPr>
        <p:spPr>
          <a:xfrm>
            <a:off x="1673361" y="142730"/>
            <a:ext cx="8773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t-BR" sz="2400" b="1" i="0" dirty="0">
                <a:solidFill>
                  <a:srgbClr val="D97A2B"/>
                </a:solidFill>
                <a:effectLst/>
              </a:rPr>
              <a:t>ENCONTRO NACIONAL: Ambiente, Migrações, Projeções e Trabalho</a:t>
            </a:r>
            <a:endParaRPr lang="pt-BR" sz="2400" dirty="0">
              <a:effectLst/>
            </a:endParaRPr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F814B61F-4BD4-E1AF-D025-8CEF926908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61" r="17411"/>
          <a:stretch/>
        </p:blipFill>
        <p:spPr>
          <a:xfrm>
            <a:off x="8898194" y="486368"/>
            <a:ext cx="3290631" cy="30908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169979-505D-05E2-1F7E-A81A6583F146}"/>
              </a:ext>
            </a:extLst>
          </p:cNvPr>
          <p:cNvSpPr txBox="1"/>
          <p:nvPr/>
        </p:nvSpPr>
        <p:spPr>
          <a:xfrm>
            <a:off x="3152109" y="722422"/>
            <a:ext cx="6159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2000" b="1" i="0" dirty="0">
                <a:solidFill>
                  <a:srgbClr val="1A493C"/>
                </a:solidFill>
                <a:effectLst/>
              </a:rPr>
              <a:t>POPULAÇÃO &amp; DESENVOLVIMENTO </a:t>
            </a:r>
            <a:endParaRPr lang="pt-BR" sz="2000" dirty="0">
              <a:effectLst/>
            </a:endParaRPr>
          </a:p>
          <a:p>
            <a:pPr algn="ctr" rtl="0"/>
            <a:r>
              <a:rPr lang="pt-BR" sz="2000" b="1" i="0" dirty="0">
                <a:solidFill>
                  <a:srgbClr val="1A493C"/>
                </a:solidFill>
                <a:effectLst/>
              </a:rPr>
              <a:t>NO CONTEXTO DA EMERGÊNCIA CLIMÁTICA</a:t>
            </a:r>
            <a:endParaRPr lang="pt-BR" sz="2000" dirty="0">
              <a:effectLst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3664EBF-624F-7B3F-31E8-1EDD2BB38099}"/>
              </a:ext>
            </a:extLst>
          </p:cNvPr>
          <p:cNvSpPr/>
          <p:nvPr/>
        </p:nvSpPr>
        <p:spPr>
          <a:xfrm rot="5400000">
            <a:off x="-3093810" y="3024979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3F3FF1-0102-8E09-1731-E9E04BF81566}"/>
              </a:ext>
            </a:extLst>
          </p:cNvPr>
          <p:cNvSpPr txBox="1"/>
          <p:nvPr/>
        </p:nvSpPr>
        <p:spPr>
          <a:xfrm>
            <a:off x="3030794" y="3320534"/>
            <a:ext cx="615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7D1A55F-7F7A-8EC8-0805-848F197803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58" t="10479" b="14526"/>
          <a:stretch/>
        </p:blipFill>
        <p:spPr>
          <a:xfrm>
            <a:off x="547567" y="1566413"/>
            <a:ext cx="2251587" cy="749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14400" y="1188720"/>
            <a:ext cx="4725589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Título e layout de conteúdo com lista</a:t>
            </a:r>
            <a:endParaRPr lang="pt-BR" dirty="0"/>
          </a:p>
          <a:p>
            <a:pPr>
              <a:defRPr sz="2000">
                <a:solidFill>
                  <a:srgbClr val="00382F"/>
                </a:solidFill>
              </a:defRPr>
            </a:pPr>
            <a:endParaRPr lang="pt-BR" dirty="0"/>
          </a:p>
          <a:p>
            <a:pPr>
              <a:defRPr sz="2000">
                <a:solidFill>
                  <a:srgbClr val="00382F"/>
                </a:solidFill>
              </a:defRPr>
            </a:pPr>
            <a:r>
              <a:rPr dirty="0"/>
              <a:t>• Ponto principal 1</a:t>
            </a:r>
          </a:p>
          <a:p>
            <a:pPr>
              <a:defRPr sz="2000">
                <a:solidFill>
                  <a:srgbClr val="00382F"/>
                </a:solidFill>
              </a:defRPr>
            </a:pPr>
            <a:r>
              <a:rPr dirty="0"/>
              <a:t>• Ponto principal 2</a:t>
            </a:r>
          </a:p>
          <a:p>
            <a:pPr>
              <a:defRPr sz="2000">
                <a:solidFill>
                  <a:srgbClr val="00382F"/>
                </a:solidFill>
              </a:defRPr>
            </a:pPr>
            <a:r>
              <a:rPr dirty="0"/>
              <a:t>• Ponto principal 3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C5005C0E-8D39-F60D-B2ED-B8F3DD2E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84F8EC6-5FF0-E091-D9D6-41109414F13C}"/>
              </a:ext>
            </a:extLst>
          </p:cNvPr>
          <p:cNvSpPr/>
          <p:nvPr/>
        </p:nvSpPr>
        <p:spPr>
          <a:xfrm rot="5400000">
            <a:off x="-3088895" y="3557714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F0F1687-077A-3EBB-11B4-385D3D40BC23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1C81A-F8E6-4D11-1FA4-081E1325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4F436E-D140-A96C-A785-58411EA8C0A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C1D43-F129-D016-3E3C-5AF2EC4CDEFD}"/>
              </a:ext>
            </a:extLst>
          </p:cNvPr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C8E2B-12B8-B33D-5512-0C00325A99E4}"/>
              </a:ext>
            </a:extLst>
          </p:cNvPr>
          <p:cNvSpPr txBox="1"/>
          <p:nvPr/>
        </p:nvSpPr>
        <p:spPr>
          <a:xfrm>
            <a:off x="914400" y="1188720"/>
            <a:ext cx="50908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Título e layout de conteúdo com gráfico</a:t>
            </a:r>
            <a:endParaRPr dirty="0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4D103E4B-BFE4-780F-5800-4753809F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graphicFrame>
        <p:nvGraphicFramePr>
          <p:cNvPr id="4" name="Espaço Reservado para Conteúdo 5" descr="Gráfico de Colunas agrupadas mostrando os valores de 3 séries para 4 categorias">
            <a:extLst>
              <a:ext uri="{FF2B5EF4-FFF2-40B4-BE49-F238E27FC236}">
                <a16:creationId xmlns:a16="http://schemas.microsoft.com/office/drawing/2014/main" id="{CE91217F-52B8-181D-4101-DA149F3B1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013496"/>
              </p:ext>
            </p:extLst>
          </p:nvPr>
        </p:nvGraphicFramePr>
        <p:xfrm>
          <a:off x="2876254" y="2137470"/>
          <a:ext cx="62579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A4633D5-B28A-388B-B7A8-D3212394909D}"/>
              </a:ext>
            </a:extLst>
          </p:cNvPr>
          <p:cNvSpPr/>
          <p:nvPr/>
        </p:nvSpPr>
        <p:spPr>
          <a:xfrm rot="5400000">
            <a:off x="-3088895" y="3557714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FAF6D8C2-E6E1-9512-A954-5C7FA9AFBF9F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00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4D1D-17F9-B897-77AB-988D85685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B99BC3-145A-5C3C-6D2A-949CD523C0D5}"/>
              </a:ext>
            </a:extLst>
          </p:cNvPr>
          <p:cNvSpPr/>
          <p:nvPr/>
        </p:nvSpPr>
        <p:spPr>
          <a:xfrm>
            <a:off x="-127" y="-46361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98BAA-5DC6-1307-D7A1-FB5E5B300C6A}"/>
              </a:ext>
            </a:extLst>
          </p:cNvPr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03039-F2A0-BE4F-0EAA-F6DC01349A55}"/>
              </a:ext>
            </a:extLst>
          </p:cNvPr>
          <p:cNvSpPr txBox="1"/>
          <p:nvPr/>
        </p:nvSpPr>
        <p:spPr>
          <a:xfrm>
            <a:off x="914400" y="1188720"/>
            <a:ext cx="48119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Layout de dois conteúdos com tabela</a:t>
            </a:r>
            <a:endParaRPr dirty="0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D56B6965-A403-1469-1DCB-359FB954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graphicFrame>
        <p:nvGraphicFramePr>
          <p:cNvPr id="9" name="Espaço Reservado para Conteúdo 15">
            <a:extLst>
              <a:ext uri="{FF2B5EF4-FFF2-40B4-BE49-F238E27FC236}">
                <a16:creationId xmlns:a16="http://schemas.microsoft.com/office/drawing/2014/main" id="{35925C05-382C-F483-2D84-AB51BFE1B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744912"/>
              </p:ext>
            </p:extLst>
          </p:nvPr>
        </p:nvGraphicFramePr>
        <p:xfrm>
          <a:off x="4067175" y="2696839"/>
          <a:ext cx="36861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Grupo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Grupo 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 dirty="0"/>
                        <a:t>Classe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82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76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88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 dirty="0"/>
                        <a:t>Classe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9168EA7-2D43-EF2A-AFB7-4E3715862243}"/>
              </a:ext>
            </a:extLst>
          </p:cNvPr>
          <p:cNvSpPr txBox="1"/>
          <p:nvPr/>
        </p:nvSpPr>
        <p:spPr>
          <a:xfrm>
            <a:off x="1091381" y="2736308"/>
            <a:ext cx="2851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/>
              <a:t>• Ponto principal 1</a:t>
            </a:r>
          </a:p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/>
              <a:t>• Ponto principal 2</a:t>
            </a:r>
          </a:p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/>
              <a:t>• Ponto principal 3</a:t>
            </a:r>
          </a:p>
          <a:p>
            <a:endParaRPr lang="pt-BR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5BBCFBC-CFCC-D26C-6730-F1AB84F3125E}"/>
              </a:ext>
            </a:extLst>
          </p:cNvPr>
          <p:cNvSpPr/>
          <p:nvPr/>
        </p:nvSpPr>
        <p:spPr>
          <a:xfrm rot="5400000">
            <a:off x="-3088898" y="3511353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38F5FEE-9D82-606A-5373-80DB722A3298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71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F820D-D8E2-E943-5A16-C9BA5DC5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28A2A2-CE3D-E91E-440F-915FC1E70B1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7B6AE-119B-5C58-F687-2F7317D49F9C}"/>
              </a:ext>
            </a:extLst>
          </p:cNvPr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B0DCA-B6C8-9505-5300-8508E061DEC2}"/>
              </a:ext>
            </a:extLst>
          </p:cNvPr>
          <p:cNvSpPr txBox="1"/>
          <p:nvPr/>
        </p:nvSpPr>
        <p:spPr>
          <a:xfrm>
            <a:off x="914400" y="1188720"/>
            <a:ext cx="42010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Imagem com Layout de Legenda</a:t>
            </a:r>
            <a:endParaRPr dirty="0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85C4EF6F-F73C-68A2-99DC-CBC12DA5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pic>
        <p:nvPicPr>
          <p:cNvPr id="6" name="Imagem 5" descr="Calculadora, caneta, bússola, dinheiro e um papel com gráficos impressos">
            <a:extLst>
              <a:ext uri="{FF2B5EF4-FFF2-40B4-BE49-F238E27FC236}">
                <a16:creationId xmlns:a16="http://schemas.microsoft.com/office/drawing/2014/main" id="{755ECAF8-0517-4D33-1F21-3B007B2B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556" y="2222090"/>
            <a:ext cx="5315711" cy="320846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47BC3BE-6DC0-7B37-A645-ED37A5CCF721}"/>
              </a:ext>
            </a:extLst>
          </p:cNvPr>
          <p:cNvSpPr/>
          <p:nvPr/>
        </p:nvSpPr>
        <p:spPr>
          <a:xfrm rot="5400000">
            <a:off x="-3088895" y="3557714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5FFCD19-B8E2-4565-07D3-73E4EDD15B4D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67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8C73-ABDF-8040-A165-7C298F1E8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C3D794-8E14-BF44-E29E-D5B97665A1B1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02F07-9D2D-1B3D-B331-BB90765C00C2}"/>
              </a:ext>
            </a:extLst>
          </p:cNvPr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D5867-C115-1CC7-BB5E-552CC2ED3282}"/>
              </a:ext>
            </a:extLst>
          </p:cNvPr>
          <p:cNvSpPr txBox="1"/>
          <p:nvPr/>
        </p:nvSpPr>
        <p:spPr>
          <a:xfrm>
            <a:off x="914400" y="1188720"/>
            <a:ext cx="35294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Referencias Bibliográficas </a:t>
            </a:r>
            <a:endParaRPr lang="pt-BR" dirty="0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392684F4-1547-9EC4-0062-77CCF00B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F94D66A-0544-B820-A505-605ADB41ECCF}"/>
              </a:ext>
            </a:extLst>
          </p:cNvPr>
          <p:cNvSpPr/>
          <p:nvPr/>
        </p:nvSpPr>
        <p:spPr>
          <a:xfrm rot="5400000">
            <a:off x="-3088895" y="3557714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FBDB926-7CF0-0ED3-5664-BD0028CDB7D2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25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EEBF0-ACC1-F60D-A00A-2B7824198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109CD-8811-3634-49D1-7DC7D60C8705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4E9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8E4FE-477E-1E34-A3F3-FA0D5EE18278}"/>
              </a:ext>
            </a:extLst>
          </p:cNvPr>
          <p:cNvSpPr/>
          <p:nvPr/>
        </p:nvSpPr>
        <p:spPr>
          <a:xfrm>
            <a:off x="0" y="0"/>
            <a:ext cx="12188952" cy="640080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8E168-67E4-4DD7-CC26-705C08124BBE}"/>
              </a:ext>
            </a:extLst>
          </p:cNvPr>
          <p:cNvSpPr txBox="1"/>
          <p:nvPr/>
        </p:nvSpPr>
        <p:spPr>
          <a:xfrm>
            <a:off x="914400" y="1188720"/>
            <a:ext cx="22395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00382F"/>
                </a:solidFill>
              </a:defRPr>
            </a:pPr>
            <a:r>
              <a:rPr lang="pt-BR" dirty="0">
                <a:latin typeface="Arial Rounded MT Bold" panose="020F0704030504030204" pitchFamily="34" charset="0"/>
              </a:rPr>
              <a:t>Agradecimentos</a:t>
            </a:r>
            <a:endParaRPr lang="pt-BR" dirty="0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32554602-7B20-BD14-5AEB-0BE7267A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l="14976" r="20522"/>
          <a:stretch/>
        </p:blipFill>
        <p:spPr>
          <a:xfrm>
            <a:off x="10874477" y="5624200"/>
            <a:ext cx="1209368" cy="118743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E31E060-3AD6-A15A-644A-9779890D9F9C}"/>
              </a:ext>
            </a:extLst>
          </p:cNvPr>
          <p:cNvSpPr/>
          <p:nvPr/>
        </p:nvSpPr>
        <p:spPr>
          <a:xfrm rot="5400000">
            <a:off x="-3088895" y="3557714"/>
            <a:ext cx="6394092" cy="206479"/>
          </a:xfrm>
          <a:prstGeom prst="rect">
            <a:avLst/>
          </a:prstGeom>
          <a:solidFill>
            <a:srgbClr val="0038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75D0557-D5A5-14B1-0972-1E04B59E05C3}"/>
              </a:ext>
            </a:extLst>
          </p:cNvPr>
          <p:cNvSpPr/>
          <p:nvPr/>
        </p:nvSpPr>
        <p:spPr>
          <a:xfrm>
            <a:off x="10226762" y="46361"/>
            <a:ext cx="1857083" cy="593719"/>
          </a:xfrm>
          <a:custGeom>
            <a:avLst/>
            <a:gdLst/>
            <a:ahLst/>
            <a:cxnLst/>
            <a:rect l="l" t="t" r="r" b="b"/>
            <a:pathLst>
              <a:path w="4586542" h="1610369">
                <a:moveTo>
                  <a:pt x="0" y="0"/>
                </a:moveTo>
                <a:lnTo>
                  <a:pt x="4586542" y="0"/>
                </a:lnTo>
                <a:lnTo>
                  <a:pt x="4586542" y="1610369"/>
                </a:lnTo>
                <a:lnTo>
                  <a:pt x="0" y="1610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556" b="-93257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4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94</Words>
  <Application>Microsoft Office PowerPoint</Application>
  <PresentationFormat>Personalizar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Luiz Gustavo</cp:lastModifiedBy>
  <cp:revision>3</cp:revision>
  <dcterms:created xsi:type="dcterms:W3CDTF">2013-01-27T09:14:16Z</dcterms:created>
  <dcterms:modified xsi:type="dcterms:W3CDTF">2025-06-02T20:43:34Z</dcterms:modified>
  <cp:category/>
</cp:coreProperties>
</file>