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4"/>
  </p:notesMasterIdLst>
  <p:sldIdLst>
    <p:sldId id="256" r:id="rId2"/>
    <p:sldId id="263" r:id="rId3"/>
    <p:sldId id="290" r:id="rId4"/>
    <p:sldId id="291" r:id="rId5"/>
    <p:sldId id="292" r:id="rId6"/>
    <p:sldId id="293" r:id="rId7"/>
    <p:sldId id="257" r:id="rId8"/>
    <p:sldId id="258" r:id="rId9"/>
    <p:sldId id="259" r:id="rId10"/>
    <p:sldId id="260" r:id="rId11"/>
    <p:sldId id="262" r:id="rId12"/>
    <p:sldId id="264" r:id="rId13"/>
    <p:sldId id="265" r:id="rId14"/>
    <p:sldId id="266" r:id="rId15"/>
    <p:sldId id="298" r:id="rId16"/>
    <p:sldId id="267" r:id="rId17"/>
    <p:sldId id="268" r:id="rId18"/>
    <p:sldId id="269" r:id="rId19"/>
    <p:sldId id="270" r:id="rId20"/>
    <p:sldId id="294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95" r:id="rId31"/>
    <p:sldId id="296" r:id="rId32"/>
    <p:sldId id="297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entury Schoolbook" panose="02040604050505020304" pitchFamily="18" charset="0"/>
      <p:regular r:id="rId39"/>
      <p:bold r:id="rId40"/>
      <p:italic r:id="rId41"/>
      <p:boldItalic r:id="rId42"/>
    </p:embeddedFont>
    <p:embeddedFont>
      <p:font typeface="Gill Sans MT" panose="020B0502020104020203" pitchFamily="34" charset="0"/>
      <p:regular r:id="rId43"/>
      <p:bold r:id="rId44"/>
      <p:italic r:id="rId45"/>
      <p:boldItalic r:id="rId46"/>
    </p:embeddedFont>
    <p:embeddedFont>
      <p:font typeface="Impact" panose="020B0806030902050204" pitchFamily="34" charset="0"/>
      <p:regular r:id="rId47"/>
    </p:embeddedFont>
    <p:embeddedFont>
      <p:font typeface="Lato" panose="020B0604020202020204" charset="0"/>
      <p:regular r:id="rId48"/>
      <p:bold r:id="rId49"/>
      <p:italic r:id="rId50"/>
      <p:boldItalic r:id="rId51"/>
    </p:embeddedFont>
  </p:embeddedFontLst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C86F6B-4D6A-4DA5-802B-848A4DF7F864}">
  <a:tblStyle styleId="{00C86F6B-4D6A-4DA5-802B-848A4DF7F864}" styleName="Table_0">
    <a:wholeTbl>
      <a:tcTxStyle b="off" i="off">
        <a:font>
          <a:latin typeface="Century Schoolbook"/>
          <a:ea typeface="Century Schoolbook"/>
          <a:cs typeface="Century Schoolbook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7EF"/>
          </a:solidFill>
        </a:fill>
      </a:tcStyle>
    </a:wholeTbl>
    <a:band1H>
      <a:tcTxStyle/>
      <a:tcStyle>
        <a:tcBdr/>
        <a:fill>
          <a:solidFill>
            <a:srgbClr val="FFF0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F0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Schoolbook"/>
          <a:ea typeface="Century Schoolbook"/>
          <a:cs typeface="Century Schoolbook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43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 6" title="Círculo-recort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1"/>
              <a:t>Clique para editar 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Retângulo 12" title="borda da borda esquerd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937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04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5382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97722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upo 6" title="forma de guirlanda à esquerd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orma livre 6" title="forma de guirlanda à esquerd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orma livre 11" title="guirlanda esquerda embutida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60884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98836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973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35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1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 11" title="forma de plano de fundo guirlanda direit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1"/>
              <a:t>Clique para editar os estilos de texto Mestres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1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 title="borda da borda esquerd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5807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1"/>
              <a:t>Clique no ícone para adicionar uma imagem</a:t>
            </a:r>
          </a:p>
        </p:txBody>
      </p:sp>
      <p:sp>
        <p:nvSpPr>
          <p:cNvPr id="11" name="Forma livre 11" title="forma de plano de fundo guirlanda direit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tângulo 11" title="borda da borda esquerd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1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09804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orma Livre 6" title="Borda de guirlanda à esquerda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tângulo 11" title="borda da borda direita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44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python.org.br/ListaDeExercicio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idx="1"/>
          </p:nvPr>
        </p:nvSpPr>
        <p:spPr>
          <a:xfrm>
            <a:off x="789319" y="130369"/>
            <a:ext cx="10640681" cy="559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endParaRPr lang="pt-BR" sz="4000" dirty="0">
              <a:solidFill>
                <a:schemeClr val="tx2">
                  <a:lumMod val="90000"/>
                  <a:lumOff val="10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Lato"/>
                <a:ea typeface="Lato"/>
                <a:cs typeface="Lato"/>
                <a:sym typeface="Lato"/>
              </a:rPr>
              <a:t>OFICINA – PYTHON</a:t>
            </a:r>
            <a:b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Lato"/>
                <a:ea typeface="Lato"/>
                <a:cs typeface="Lato"/>
                <a:sym typeface="Lato"/>
              </a:rPr>
              <a:t>PARA INCIANTES</a:t>
            </a:r>
            <a:b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Lato"/>
                <a:ea typeface="Lato"/>
                <a:cs typeface="Lato"/>
                <a:sym typeface="Lato"/>
              </a:rPr>
            </a:br>
            <a:endParaRPr lang="pt-BR" sz="4000" dirty="0">
              <a:solidFill>
                <a:schemeClr val="tx2">
                  <a:lumMod val="90000"/>
                  <a:lumOff val="10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Lato"/>
                <a:sym typeface="Lato"/>
              </a:rPr>
              <a:t>                                                           </a:t>
            </a: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Lato"/>
                <a:sym typeface="Lato"/>
              </a:rPr>
              <a:t>                                                                </a:t>
            </a:r>
            <a:r>
              <a:rPr lang="pt-BR" sz="4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Lato"/>
                <a:sym typeface="Lato"/>
              </a:rPr>
              <a:t>Pyladies</a:t>
            </a:r>
            <a: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Lato"/>
                <a:sym typeface="Lato"/>
              </a:rPr>
              <a:t> - Paraíba</a:t>
            </a:r>
            <a:endParaRPr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108" name="Google Shape;108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  <p:grpSp>
        <p:nvGrpSpPr>
          <p:cNvPr id="101" name="Google Shape;101;p13"/>
          <p:cNvGrpSpPr/>
          <p:nvPr/>
        </p:nvGrpSpPr>
        <p:grpSpPr>
          <a:xfrm>
            <a:off x="1255790" y="3351174"/>
            <a:ext cx="2736753" cy="1265814"/>
            <a:chOff x="1161075" y="4474673"/>
            <a:chExt cx="2736753" cy="1265814"/>
          </a:xfrm>
        </p:grpSpPr>
        <p:sp>
          <p:nvSpPr>
            <p:cNvPr id="102" name="Google Shape;102;p13"/>
            <p:cNvSpPr/>
            <p:nvPr/>
          </p:nvSpPr>
          <p:spPr>
            <a:xfrm>
              <a:off x="2421022" y="5070398"/>
              <a:ext cx="18473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1161075" y="4474673"/>
              <a:ext cx="20272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Lato"/>
                  <a:sym typeface="Lato"/>
                </a:rPr>
                <a:t>Ministrantes</a:t>
              </a:r>
              <a:endParaRPr sz="24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342402" y="5094156"/>
              <a:ext cx="155542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0" i="0" u="none" strike="noStrike" cap="none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Maria</a:t>
              </a:r>
              <a:r>
                <a:rPr lang="pt-BR" sz="1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pt-BR" sz="1800" b="0" i="0" u="none" strike="noStrike" cap="none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Luiza</a:t>
              </a:r>
              <a:endParaRPr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1694068" y="4996700"/>
              <a:ext cx="615778" cy="650144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>
              <a:solidFill>
                <a:srgbClr val="FDAD3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106" name="Google Shape;106;p13"/>
          <p:cNvSpPr/>
          <p:nvPr/>
        </p:nvSpPr>
        <p:spPr>
          <a:xfrm>
            <a:off x="2432167" y="4736811"/>
            <a:ext cx="20272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chemeClr val="tx2">
                    <a:lumMod val="90000"/>
                    <a:lumOff val="10000"/>
                  </a:schemeClr>
                </a:solidFill>
                <a:latin typeface="Lato"/>
                <a:ea typeface="Lato"/>
                <a:cs typeface="Lato"/>
                <a:sym typeface="Lato"/>
              </a:rPr>
              <a:t>Sulyn Medeiros</a:t>
            </a:r>
            <a:endParaRPr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1758182" y="4801568"/>
            <a:ext cx="650144" cy="65014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8575" cap="flat" cmpd="sng">
            <a:solidFill>
              <a:srgbClr val="FDAD3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Imagem 2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7052A0E5-7357-4441-8088-B820D6273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5973" y="1264326"/>
            <a:ext cx="2933947" cy="29339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/>
        <p:txBody>
          <a:bodyPr spcFirstLastPara="1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pt-BR"/>
              <a:t>Algoritmos e computação</a:t>
            </a:r>
          </a:p>
        </p:txBody>
      </p:sp>
      <p:sp>
        <p:nvSpPr>
          <p:cNvPr id="139" name="Google Shape;139;p17"/>
          <p:cNvSpPr txBox="1">
            <a:spLocks noGrp="1"/>
          </p:cNvSpPr>
          <p:nvPr>
            <p:ph sz="half" idx="1"/>
          </p:nvPr>
        </p:nvSpPr>
        <p:spPr>
          <a:xfrm>
            <a:off x="1251678" y="1619250"/>
            <a:ext cx="9504485" cy="3619500"/>
          </a:xfr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pt-BR" b="1" dirty="0"/>
              <a:t>Para que serve os algoritmos nos computadores?</a:t>
            </a:r>
            <a:r>
              <a:rPr lang="pt-BR" dirty="0"/>
              <a:t> </a:t>
            </a:r>
            <a:r>
              <a:rPr lang="pt-BR" b="1" dirty="0"/>
              <a:t>Como usa-los ?</a:t>
            </a:r>
            <a:br>
              <a:rPr lang="pt-BR" b="1" dirty="0"/>
            </a:br>
            <a:endParaRPr lang="pt-BR" b="1" dirty="0"/>
          </a:p>
          <a:p>
            <a:pPr marL="182880" lvl="0" indent="-182880" rtl="0"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pt-BR" b="1" dirty="0"/>
              <a:t>Usamos algoritmos nos computadores para executar os programas existentes neles </a:t>
            </a:r>
            <a:endParaRPr lang="pt-BR" dirty="0"/>
          </a:p>
          <a:p>
            <a:pPr marL="182880" lvl="0" indent="-182880" rtl="0"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pt-BR" b="1" dirty="0"/>
              <a:t>Para usarmos algoritmos é preciso dedicação e prática para que possamos fazer um programa </a:t>
            </a:r>
            <a:endParaRPr lang="pt-BR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lang="pt-BR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SzPts val="3520"/>
              <a:buNone/>
            </a:pPr>
            <a:endParaRPr lang="pt-BR" b="1" dirty="0"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sz="quarter" idx="12"/>
          </p:nvPr>
        </p:nvSpPr>
        <p:spPr/>
        <p:txBody>
          <a:bodyPr spcFirstLastPara="1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pt-BR"/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10</a:t>
            </a:fld>
            <a:endParaRPr lang="pt-BR"/>
          </a:p>
        </p:txBody>
      </p:sp>
      <p:pic>
        <p:nvPicPr>
          <p:cNvPr id="2" name="Imagem 1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8E0AE686-EAC7-4734-B116-5530B9045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270" y="4260744"/>
            <a:ext cx="2933947" cy="29339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/>
        <p:txBody>
          <a:bodyPr spcFirstLastPara="1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pt-BR"/>
              <a:t>Algoritmos Computacionais </a:t>
            </a:r>
          </a:p>
        </p:txBody>
      </p:sp>
      <p:sp>
        <p:nvSpPr>
          <p:cNvPr id="154" name="Google Shape;154;p19"/>
          <p:cNvSpPr txBox="1">
            <a:spLocks noGrp="1"/>
          </p:cNvSpPr>
          <p:nvPr>
            <p:ph sz="half" idx="1"/>
          </p:nvPr>
        </p:nvSpPr>
        <p:spPr>
          <a:xfrm>
            <a:off x="1257299" y="2286000"/>
            <a:ext cx="5565531" cy="3619500"/>
          </a:xfrm>
        </p:spPr>
        <p:txBody>
          <a:bodyPr spcFirstLastPara="1" lIns="91425" tIns="45700" rIns="91425" bIns="45700" anchorCtr="0">
            <a:normAutofit/>
          </a:bodyPr>
          <a:lstStyle/>
          <a:p>
            <a:pPr>
              <a:spcBef>
                <a:spcPts val="0"/>
              </a:spcBef>
              <a:buSzPts val="1920"/>
            </a:pPr>
            <a:r>
              <a:rPr lang="pt-BR" b="1" dirty="0"/>
              <a:t>O sistema operacional</a:t>
            </a:r>
            <a:endParaRPr lang="pt-BR" dirty="0"/>
          </a:p>
          <a:p>
            <a:pPr>
              <a:spcBef>
                <a:spcPts val="1600"/>
              </a:spcBef>
              <a:buSzPts val="1920"/>
            </a:pPr>
            <a:r>
              <a:rPr lang="pt-BR" b="1" dirty="0"/>
              <a:t>As redes sociais </a:t>
            </a:r>
            <a:endParaRPr lang="pt-BR" dirty="0"/>
          </a:p>
          <a:p>
            <a:pPr>
              <a:spcBef>
                <a:spcPts val="1600"/>
              </a:spcBef>
              <a:buSzPts val="1920"/>
            </a:pPr>
            <a:r>
              <a:rPr lang="pt-BR" b="1" dirty="0"/>
              <a:t>O sistema do seu celular </a:t>
            </a:r>
            <a:endParaRPr lang="pt-BR" dirty="0"/>
          </a:p>
          <a:p>
            <a:pPr>
              <a:spcBef>
                <a:spcPts val="1600"/>
              </a:spcBef>
              <a:buSzPts val="1920"/>
            </a:pPr>
            <a:r>
              <a:rPr lang="pt-BR" b="1" dirty="0"/>
              <a:t>O sistema de um relógio </a:t>
            </a:r>
            <a:endParaRPr lang="pt-BR" dirty="0"/>
          </a:p>
        </p:txBody>
      </p:sp>
      <p:sp>
        <p:nvSpPr>
          <p:cNvPr id="155" name="Google Shape;155;p19"/>
          <p:cNvSpPr txBox="1">
            <a:spLocks noGrp="1"/>
          </p:cNvSpPr>
          <p:nvPr>
            <p:ph type="sldNum" sz="quarter" idx="12"/>
          </p:nvPr>
        </p:nvSpPr>
        <p:spPr/>
        <p:txBody>
          <a:bodyPr spcFirstLastPara="1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pt-BR"/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11</a:t>
            </a:fld>
            <a:endParaRPr lang="pt-BR"/>
          </a:p>
        </p:txBody>
      </p:sp>
      <p:pic>
        <p:nvPicPr>
          <p:cNvPr id="2" name="Imagem 1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B47B97D0-EFE0-46C3-8A64-29B4152EE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3092" y="1348732"/>
            <a:ext cx="2933947" cy="29339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title"/>
          </p:nvPr>
        </p:nvSpPr>
        <p:spPr/>
        <p:txBody>
          <a:bodyPr spcFirstLastPara="1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pt-BR"/>
              <a:t>Variáveis </a:t>
            </a:r>
          </a:p>
        </p:txBody>
      </p:sp>
      <p:sp>
        <p:nvSpPr>
          <p:cNvPr id="170" name="Google Shape;170;p21"/>
          <p:cNvSpPr txBox="1">
            <a:spLocks noGrp="1"/>
          </p:cNvSpPr>
          <p:nvPr>
            <p:ph sz="half" idx="1"/>
          </p:nvPr>
        </p:nvSpPr>
        <p:spPr>
          <a:xfrm>
            <a:off x="1050562" y="1128451"/>
            <a:ext cx="4800600" cy="3619500"/>
          </a:xfrm>
        </p:spPr>
        <p:txBody>
          <a:bodyPr spcFirstLastPara="1" lIns="91425" tIns="45700" rIns="91425" bIns="45700" anchorCtr="0">
            <a:normAutofit fontScale="92500" lnSpcReduction="10000"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Comfortaa"/>
              </a:rPr>
              <a:t>O que é uma VARIÁVEL?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Comfortaa"/>
              </a:rPr>
              <a:t>São rótulos que atribuímos à valores em </a:t>
            </a:r>
            <a:r>
              <a:rPr lang="pt-BR" sz="2400" b="0" i="0" u="none" strike="noStrike" dirty="0" err="1">
                <a:solidFill>
                  <a:srgbClr val="000000"/>
                </a:solidFill>
                <a:effectLst/>
                <a:latin typeface="Comfortaa"/>
              </a:rPr>
              <a:t>python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Comfortaa"/>
              </a:rPr>
              <a:t>.</a:t>
            </a:r>
            <a:endParaRPr lang="pt-BR" sz="24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br>
              <a:rPr lang="pt-BR" sz="2400" b="0" dirty="0">
                <a:effectLst/>
              </a:rPr>
            </a:br>
            <a:r>
              <a:rPr lang="pt-BR" sz="2400" b="1" i="0" u="none" strike="noStrike" dirty="0">
                <a:solidFill>
                  <a:srgbClr val="000000"/>
                </a:solidFill>
                <a:effectLst/>
                <a:latin typeface="Comfortaa"/>
              </a:rPr>
              <a:t>O que são VALORES?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Comfortaa"/>
              </a:rPr>
              <a:t>São letras e números, é uma das coisas fundamentais que um programa manipula.</a:t>
            </a:r>
            <a:endParaRPr lang="pt-BR" sz="2400" b="0" dirty="0">
              <a:effectLst/>
            </a:endParaRPr>
          </a:p>
          <a:p>
            <a:br>
              <a:rPr lang="pt-BR" dirty="0"/>
            </a:br>
            <a:endParaRPr lang="pt-BR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SzPts val="1920"/>
              <a:buNone/>
            </a:pPr>
            <a:endParaRPr lang="pt-BR" b="1" dirty="0"/>
          </a:p>
        </p:txBody>
      </p:sp>
      <p:sp>
        <p:nvSpPr>
          <p:cNvPr id="2" name="Google Shape;171;p21">
            <a:extLst>
              <a:ext uri="{FF2B5EF4-FFF2-40B4-BE49-F238E27FC236}">
                <a16:creationId xmlns:a16="http://schemas.microsoft.com/office/drawing/2014/main" id="{CD01AD4A-7747-4612-AA17-60A239D55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5743" y="1052769"/>
            <a:ext cx="2819399" cy="2497015"/>
          </a:xfrm>
          <a:prstGeom prst="rect">
            <a:avLst/>
          </a:prstGeom>
          <a:solidFill>
            <a:srgbClr val="FEEED5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 dirty="0" err="1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Ex</a:t>
            </a:r>
            <a:r>
              <a:rPr lang="pt-BR" sz="1800" b="1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: O tipo da variável</a:t>
            </a:r>
            <a:r>
              <a:rPr lang="pt-BR" sz="1800" b="1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é nome e seu valor é Sulyn.</a:t>
            </a:r>
            <a:endParaRPr dirty="0"/>
          </a:p>
        </p:txBody>
      </p:sp>
      <p:sp>
        <p:nvSpPr>
          <p:cNvPr id="172" name="Google Shape;172;p21"/>
          <p:cNvSpPr txBox="1">
            <a:spLocks noGrp="1"/>
          </p:cNvSpPr>
          <p:nvPr>
            <p:ph type="sldNum" sz="quarter" idx="12"/>
          </p:nvPr>
        </p:nvSpPr>
        <p:spPr/>
        <p:txBody>
          <a:bodyPr spcFirstLastPara="1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pt-BR"/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12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D24C28-237B-4CE2-B421-6EE5E76D5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846" b="80733"/>
          <a:stretch/>
        </p:blipFill>
        <p:spPr>
          <a:xfrm>
            <a:off x="770132" y="4313023"/>
            <a:ext cx="11141413" cy="19735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/>
        <p:txBody>
          <a:bodyPr spcFirstLastPara="1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pt-BR" dirty="0"/>
              <a:t>Regras </a:t>
            </a:r>
          </a:p>
        </p:txBody>
      </p:sp>
      <p:sp>
        <p:nvSpPr>
          <p:cNvPr id="179" name="Google Shape;179;p22"/>
          <p:cNvSpPr txBox="1">
            <a:spLocks noGrp="1"/>
          </p:cNvSpPr>
          <p:nvPr>
            <p:ph sz="half" idx="1"/>
          </p:nvPr>
        </p:nvSpPr>
        <p:spPr>
          <a:xfrm>
            <a:off x="762000" y="1619249"/>
            <a:ext cx="6482862" cy="4856365"/>
          </a:xfrm>
        </p:spPr>
        <p:txBody>
          <a:bodyPr spcFirstLastPara="1" lIns="91425" tIns="45700" rIns="91425" bIns="45700" anchorCtr="0">
            <a:normAutofit lnSpcReduction="10000"/>
          </a:bodyPr>
          <a:lstStyle/>
          <a:p>
            <a:pPr marL="342900" lvl="0" indent="-25831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EED5"/>
              </a:buClr>
              <a:buSzPts val="1332"/>
              <a:buFont typeface="Century Schoolbook"/>
              <a:buNone/>
            </a:pPr>
            <a:endParaRPr lang="pt-BR" sz="1300" b="1" dirty="0"/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Comfortaa"/>
              </a:rPr>
              <a:t>É uma boa prática, usar </a:t>
            </a:r>
            <a:r>
              <a:rPr lang="pt-BR" b="0" i="0" u="sng" strike="noStrike" dirty="0">
                <a:solidFill>
                  <a:srgbClr val="000000"/>
                </a:solidFill>
                <a:effectLst/>
                <a:latin typeface="Comfortaa"/>
              </a:rPr>
              <a:t>nomes significativos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omfortaa"/>
              </a:rPr>
              <a:t> para suas variáveis, pois os nomes documentam para o que a variável é usada.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Comfortaa"/>
              </a:rPr>
              <a:t>Pode conter tanto </a:t>
            </a:r>
            <a:r>
              <a:rPr lang="pt-BR" b="0" i="0" u="sng" strike="noStrike" dirty="0">
                <a:solidFill>
                  <a:srgbClr val="000000"/>
                </a:solidFill>
                <a:effectLst/>
                <a:latin typeface="Comfortaa"/>
              </a:rPr>
              <a:t>letras e </a:t>
            </a:r>
            <a:r>
              <a:rPr lang="pt-BR" b="0" i="0" u="sng" strike="noStrike" dirty="0" err="1">
                <a:solidFill>
                  <a:srgbClr val="000000"/>
                </a:solidFill>
                <a:effectLst/>
                <a:latin typeface="Comfortaa"/>
              </a:rPr>
              <a:t>numeros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omfortaa"/>
              </a:rPr>
              <a:t>, mas tem que iniciar com uma letra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Comfortaa"/>
              </a:rPr>
              <a:t>É uma boa prática usar </a:t>
            </a:r>
            <a:r>
              <a:rPr lang="pt-BR" b="0" i="0" u="sng" strike="noStrike" dirty="0">
                <a:solidFill>
                  <a:srgbClr val="000000"/>
                </a:solidFill>
                <a:effectLst/>
                <a:latin typeface="Comfortaa"/>
              </a:rPr>
              <a:t>letras minúsculas</a:t>
            </a:r>
            <a:endParaRPr lang="pt-BR" b="0" i="0" u="none" strike="noStrike" dirty="0">
              <a:solidFill>
                <a:srgbClr val="000000"/>
              </a:solidFill>
              <a:effectLst/>
              <a:latin typeface="Comfortaa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Comfortaa"/>
              </a:rPr>
              <a:t>Não usar caracteres especiais para declarar variáveis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Comfortaa"/>
              </a:rPr>
              <a:t>Python é </a:t>
            </a:r>
            <a:r>
              <a:rPr lang="pt-BR" b="0" i="0" u="sng" strike="noStrike" dirty="0">
                <a:solidFill>
                  <a:srgbClr val="000000"/>
                </a:solidFill>
                <a:effectLst/>
                <a:latin typeface="Comfortaa"/>
              </a:rPr>
              <a:t>Case </a:t>
            </a:r>
            <a:r>
              <a:rPr lang="pt-BR" b="0" i="0" u="sng" strike="noStrike" dirty="0" err="1">
                <a:solidFill>
                  <a:srgbClr val="000000"/>
                </a:solidFill>
                <a:effectLst/>
                <a:latin typeface="Comfortaa"/>
              </a:rPr>
              <a:t>Sensitive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omfortaa"/>
              </a:rPr>
              <a:t>, ele diferencia nome maiúsculo de minúsculo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Comfortaa"/>
              </a:rPr>
              <a:t>Para </a:t>
            </a:r>
            <a:r>
              <a:rPr lang="pt-BR" b="0" i="0" u="sng" strike="noStrike" dirty="0">
                <a:solidFill>
                  <a:srgbClr val="000000"/>
                </a:solidFill>
                <a:effectLst/>
                <a:latin typeface="Comfortaa"/>
              </a:rPr>
              <a:t>separar nomes extensos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omfortaa"/>
              </a:rPr>
              <a:t>, usar o caractere _  (</a:t>
            </a:r>
            <a:r>
              <a:rPr lang="pt-BR" b="0" i="0" u="none" strike="noStrike" dirty="0" err="1">
                <a:solidFill>
                  <a:srgbClr val="000000"/>
                </a:solidFill>
                <a:effectLst/>
                <a:latin typeface="Comfortaa"/>
              </a:rPr>
              <a:t>underline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omfortaa"/>
              </a:rPr>
              <a:t>)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Comfortaa"/>
              </a:rPr>
              <a:t>Não usar </a:t>
            </a:r>
            <a:r>
              <a:rPr lang="pt-BR" b="0" i="0" u="sng" strike="noStrike" dirty="0">
                <a:solidFill>
                  <a:srgbClr val="000000"/>
                </a:solidFill>
                <a:effectLst/>
                <a:latin typeface="Comfortaa"/>
              </a:rPr>
              <a:t>palavras reservadas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Comfortaa"/>
              </a:rPr>
              <a:t> da linguagem</a:t>
            </a:r>
          </a:p>
          <a:p>
            <a:r>
              <a:rPr lang="pt-BR" b="0" i="0" u="none" strike="noStrike" dirty="0">
                <a:solidFill>
                  <a:srgbClr val="000000"/>
                </a:solidFill>
                <a:effectLst/>
                <a:latin typeface="Comfortaa"/>
              </a:rPr>
              <a:t>Usar o caractere = (igualdade) para poder </a:t>
            </a:r>
            <a:r>
              <a:rPr lang="pt-BR" b="0" i="0" u="sng" dirty="0">
                <a:solidFill>
                  <a:srgbClr val="000000"/>
                </a:solidFill>
                <a:effectLst/>
                <a:latin typeface="Comfortaa"/>
              </a:rPr>
              <a:t>atribuir um valor</a:t>
            </a:r>
            <a:endParaRPr lang="pt-BR" dirty="0"/>
          </a:p>
        </p:txBody>
      </p:sp>
      <p:sp>
        <p:nvSpPr>
          <p:cNvPr id="180" name="Google Shape;180;p22"/>
          <p:cNvSpPr txBox="1">
            <a:spLocks noGrp="1"/>
          </p:cNvSpPr>
          <p:nvPr>
            <p:ph type="sldNum" sz="quarter" idx="12"/>
          </p:nvPr>
        </p:nvSpPr>
        <p:spPr/>
        <p:txBody>
          <a:bodyPr spcFirstLastPara="1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pt-BR"/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13</a:t>
            </a:fld>
            <a:endParaRPr lang="pt-BR"/>
          </a:p>
        </p:txBody>
      </p:sp>
      <p:pic>
        <p:nvPicPr>
          <p:cNvPr id="5122" name="Picture 2" descr="Aves de Rapina: Arlequina aparece fabulosa com seus famosos patins em imagem">
            <a:extLst>
              <a:ext uri="{FF2B5EF4-FFF2-40B4-BE49-F238E27FC236}">
                <a16:creationId xmlns:a16="http://schemas.microsoft.com/office/drawing/2014/main" id="{8E184F2B-7565-4F44-8ED8-3135DA3B3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7" r="4449" b="2"/>
          <a:stretch/>
        </p:blipFill>
        <p:spPr bwMode="auto">
          <a:xfrm>
            <a:off x="7571425" y="2072424"/>
            <a:ext cx="4002184" cy="301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pt-BR" sz="4000"/>
              <a:t>Como criar uma variável?</a:t>
            </a:r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idx="1"/>
          </p:nvPr>
        </p:nvSpPr>
        <p:spPr>
          <a:xfrm>
            <a:off x="1251678" y="2489481"/>
            <a:ext cx="8595360" cy="3271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pt-BR" sz="2400" b="1" dirty="0"/>
              <a:t>Escolha um nome que esteja dentro das regras de nomeação de variáveis </a:t>
            </a:r>
            <a:endParaRPr dirty="0"/>
          </a:p>
          <a:p>
            <a:pPr marL="182880" lvl="0" indent="-18288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pt-BR" sz="2400" b="1" dirty="0"/>
              <a:t>Armazene um valor dentro da variável</a:t>
            </a:r>
            <a:endParaRPr dirty="0"/>
          </a:p>
          <a:p>
            <a:pPr marL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pt-BR" sz="2400" b="1" dirty="0"/>
              <a:t>	</a:t>
            </a:r>
            <a:r>
              <a:rPr lang="pt-BR" sz="2400" b="1" dirty="0" err="1"/>
              <a:t>Ex</a:t>
            </a:r>
            <a:r>
              <a:rPr lang="pt-BR" sz="2400" b="1" dirty="0"/>
              <a:t>: idade = 17</a:t>
            </a:r>
            <a:endParaRPr dirty="0"/>
          </a:p>
          <a:p>
            <a:pPr marL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pt-BR" sz="2400" b="1" dirty="0"/>
              <a:t>	       nome = ‘maria’</a:t>
            </a:r>
            <a:endParaRPr dirty="0"/>
          </a:p>
          <a:p>
            <a:pPr marL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pt-BR" sz="2400" b="1" dirty="0"/>
              <a:t>Você não pode armazenar um nome na variável idade.</a:t>
            </a:r>
            <a:endParaRPr dirty="0"/>
          </a:p>
        </p:txBody>
      </p:sp>
      <p:sp>
        <p:nvSpPr>
          <p:cNvPr id="188" name="Google Shape;188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pic>
        <p:nvPicPr>
          <p:cNvPr id="2" name="Imagem 1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D16857A2-6CD3-4466-A363-96A279EAA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6643" y="495053"/>
            <a:ext cx="2933947" cy="29339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>
            <a:extLst>
              <a:ext uri="{FF2B5EF4-FFF2-40B4-BE49-F238E27FC236}">
                <a16:creationId xmlns:a16="http://schemas.microsoft.com/office/drawing/2014/main" id="{1BA35FA7-40DB-4878-B01B-9D02CFAAB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20558" b="-1"/>
          <a:stretch/>
        </p:blipFill>
        <p:spPr bwMode="auto">
          <a:xfrm>
            <a:off x="283464" y="10"/>
            <a:ext cx="7355585" cy="685798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DF435D-A4C1-4B72-ACAF-D83157D6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174" y="5661320"/>
            <a:ext cx="5933768" cy="11966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fontAlgn="base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kumimoji="0" lang="pt-BR" altLang="pt-BR" sz="1600" b="1" i="0" u="none" strike="noStrike" kern="1200" cap="all" spc="300" normalizeH="0" baseline="0" noProof="1">
                <a:ln>
                  <a:noFill/>
                </a:ln>
                <a:effectLst/>
                <a:latin typeface="+mn-lt"/>
                <a:ea typeface="+mj-ea"/>
                <a:cs typeface="+mj-cs"/>
              </a:rPr>
              <a:t>         </a:t>
            </a:r>
            <a:br>
              <a:rPr kumimoji="0" lang="pt-BR" altLang="pt-BR" sz="1600" b="1" i="0" u="none" strike="noStrike" kern="1200" cap="all" spc="300" normalizeH="0" baseline="0" noProof="1">
                <a:ln>
                  <a:noFill/>
                </a:ln>
                <a:effectLst/>
                <a:latin typeface="+mn-lt"/>
                <a:ea typeface="+mj-ea"/>
                <a:cs typeface="+mj-cs"/>
              </a:rPr>
            </a:br>
            <a:endParaRPr kumimoji="0" lang="pt-BR" altLang="pt-BR" sz="4800" b="1" i="0" u="none" strike="noStrike" kern="1200" cap="all" spc="300" normalizeH="0" baseline="0" noProof="1">
              <a:ln>
                <a:noFill/>
              </a:ln>
              <a:effectLst/>
              <a:latin typeface="+mn-lt"/>
              <a:ea typeface="+mj-ea"/>
              <a:cs typeface="+mj-cs"/>
            </a:endParaRPr>
          </a:p>
          <a:p>
            <a:pPr marL="0" marR="0" lvl="0" indent="0" fontAlgn="base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kumimoji="0" lang="pt-BR" altLang="pt-BR" sz="4800" b="1" i="0" u="none" strike="noStrike" kern="1200" cap="all" spc="300" normalizeH="0" baseline="0" noProof="1">
                <a:ln>
                  <a:noFill/>
                </a:ln>
                <a:effectLst/>
                <a:latin typeface="+mn-lt"/>
                <a:ea typeface="+mj-ea"/>
                <a:cs typeface="+mj-cs"/>
              </a:rPr>
              <a:t>DICA CORINGA!</a:t>
            </a:r>
          </a:p>
          <a:p>
            <a:pPr marL="0" marR="0" lvl="0" indent="0" fontAlgn="base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br>
              <a:rPr kumimoji="0" lang="pt-BR" altLang="pt-BR" sz="1600" b="1" i="0" u="none" strike="noStrike" kern="1200" cap="all" spc="300" normalizeH="0" baseline="0" noProof="1">
                <a:ln>
                  <a:noFill/>
                </a:ln>
                <a:effectLst/>
                <a:latin typeface="+mn-lt"/>
                <a:ea typeface="+mj-ea"/>
                <a:cs typeface="+mj-cs"/>
              </a:rPr>
            </a:br>
            <a:endParaRPr kumimoji="0" lang="pt-BR" altLang="pt-BR" sz="1600" b="1" i="0" u="none" strike="noStrike" kern="1200" cap="all" spc="300" normalizeH="0" baseline="0" noProof="1">
              <a:ln>
                <a:noFill/>
              </a:ln>
              <a:effectLst/>
              <a:latin typeface="+mn-lt"/>
              <a:ea typeface="+mj-ea"/>
              <a:cs typeface="+mj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D33581-733E-4CEC-870F-70C75185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00000000-1234-1234-1234-123412341234}" type="slidenum">
              <a:rPr lang="pt-BR" smtClean="0"/>
              <a:pPr algn="ctr">
                <a:spcAft>
                  <a:spcPts val="600"/>
                </a:spcAft>
              </a:pPr>
              <a:t>15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B835A91-55F4-4BAC-8E68-68D802B86A43}"/>
              </a:ext>
            </a:extLst>
          </p:cNvPr>
          <p:cNvSpPr txBox="1"/>
          <p:nvPr/>
        </p:nvSpPr>
        <p:spPr>
          <a:xfrm>
            <a:off x="8023123" y="1741336"/>
            <a:ext cx="3406877" cy="4164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 fontAlgn="ba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</a:pPr>
            <a:r>
              <a:rPr lang="pt-BR" sz="2000" b="1" i="0" u="none" strike="noStrike" kern="1200" baseline="0" noProof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ATRIBUIÇÃO UTILIZA =</a:t>
            </a:r>
          </a:p>
          <a:p>
            <a:pPr defTabSz="914400" fontAlgn="ba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</a:pPr>
            <a:endParaRPr lang="pt-BR" sz="2000" b="0" kern="1200" baseline="0" noProof="1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  <a:p>
            <a:pPr defTabSz="914400" fontAlgn="base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</a:pPr>
            <a:r>
              <a:rPr lang="pt-BR" sz="2000" b="1" i="0" u="none" strike="noStrike" kern="1200" baseline="0" noProof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COMPARAÇÃO UTILIZA  ==</a:t>
            </a:r>
          </a:p>
        </p:txBody>
      </p:sp>
    </p:spTree>
    <p:extLst>
      <p:ext uri="{BB962C8B-B14F-4D97-AF65-F5344CB8AC3E}">
        <p14:creationId xmlns:p14="http://schemas.microsoft.com/office/powerpoint/2010/main" val="410601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>
            <a:spLocks noGrp="1"/>
          </p:cNvSpPr>
          <p:nvPr>
            <p:ph type="title"/>
          </p:nvPr>
        </p:nvSpPr>
        <p:spPr/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pt-BR" dirty="0"/>
              <a:t>Tipos primitivos de dados</a:t>
            </a:r>
          </a:p>
        </p:txBody>
      </p:sp>
      <p:sp>
        <p:nvSpPr>
          <p:cNvPr id="196" name="Google Shape;196;p24"/>
          <p:cNvSpPr txBox="1">
            <a:spLocks noGrp="1"/>
          </p:cNvSpPr>
          <p:nvPr>
            <p:ph type="sldNum" sz="quarter" idx="12"/>
          </p:nvPr>
        </p:nvSpPr>
        <p:spPr/>
        <p:txBody>
          <a:bodyPr spcFirstLastPara="1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pt-BR"/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16</a:t>
            </a:fld>
            <a:endParaRPr lang="pt-BR"/>
          </a:p>
        </p:txBody>
      </p:sp>
      <p:graphicFrame>
        <p:nvGraphicFramePr>
          <p:cNvPr id="195" name="Google Shape;195;p24"/>
          <p:cNvGraphicFramePr/>
          <p:nvPr>
            <p:extLst>
              <p:ext uri="{D42A27DB-BD31-4B8C-83A1-F6EECF244321}">
                <p14:modId xmlns:p14="http://schemas.microsoft.com/office/powerpoint/2010/main" val="3500899296"/>
              </p:ext>
            </p:extLst>
          </p:nvPr>
        </p:nvGraphicFramePr>
        <p:xfrm>
          <a:off x="765051" y="1072676"/>
          <a:ext cx="6158420" cy="4680527"/>
        </p:xfrm>
        <a:graphic>
          <a:graphicData uri="http://schemas.openxmlformats.org/drawingml/2006/table">
            <a:tbl>
              <a:tblPr firstRow="1" bandRow="1">
                <a:noFill/>
                <a:tableStyleId>{00C86F6B-4D6A-4DA5-802B-848A4DF7F864}</a:tableStyleId>
              </a:tblPr>
              <a:tblGrid>
                <a:gridCol w="1016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9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816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b="1" u="none" strike="noStrike" cap="none">
                          <a:solidFill>
                            <a:srgbClr val="3C3C3D"/>
                          </a:solidFill>
                        </a:rPr>
                        <a:t>Inteiro</a:t>
                      </a:r>
                      <a:endParaRPr lang="pt-BR" sz="1700"/>
                    </a:p>
                  </a:txBody>
                  <a:tcPr marL="87332" marR="87332" marT="43666" marB="4366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b="1" i="0">
                          <a:solidFill>
                            <a:srgbClr val="3C3C3D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Representa valores numéricos negativo ou positivo sem casa decimal.</a:t>
                      </a:r>
                      <a:endParaRPr lang="pt-BR" sz="1700" b="1">
                        <a:solidFill>
                          <a:srgbClr val="3C3C3D"/>
                        </a:solidFill>
                      </a:endParaRPr>
                    </a:p>
                  </a:txBody>
                  <a:tcPr marL="87332" marR="87332" marT="43666" marB="4366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b="1">
                          <a:solidFill>
                            <a:srgbClr val="3C3C3D"/>
                          </a:solidFill>
                        </a:rPr>
                        <a:t>int</a:t>
                      </a:r>
                    </a:p>
                  </a:txBody>
                  <a:tcPr marL="87332" marR="87332" marT="43666" marB="4366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0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b="1">
                          <a:solidFill>
                            <a:srgbClr val="3C3C3D"/>
                          </a:solidFill>
                        </a:rPr>
                        <a:t>Real</a:t>
                      </a:r>
                      <a:endParaRPr lang="pt-BR" sz="1700"/>
                    </a:p>
                  </a:txBody>
                  <a:tcPr marL="87332" marR="87332" marT="43666" marB="4366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b="1" i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Representa valores numéricos negativo ou positivo com casa decimal, ou seja, valores reais. Também são chamados de </a:t>
                      </a:r>
                      <a:r>
                        <a:rPr lang="pt-BR" sz="1700" b="1" i="0" u="sng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ponto flutuante</a:t>
                      </a:r>
                      <a:r>
                        <a:rPr lang="pt-BR" sz="1700" b="1" i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.</a:t>
                      </a:r>
                      <a:endParaRPr lang="pt-BR" sz="1700" b="1">
                        <a:solidFill>
                          <a:srgbClr val="3C3C3D"/>
                        </a:solidFill>
                      </a:endParaRPr>
                    </a:p>
                  </a:txBody>
                  <a:tcPr marL="87332" marR="87332" marT="43666" marB="4366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b="1">
                          <a:solidFill>
                            <a:srgbClr val="3C3C3D"/>
                          </a:solidFill>
                        </a:rPr>
                        <a:t>float</a:t>
                      </a:r>
                    </a:p>
                  </a:txBody>
                  <a:tcPr marL="87332" marR="87332" marT="43666" marB="4366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13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b="1">
                          <a:solidFill>
                            <a:srgbClr val="3C3C3D"/>
                          </a:solidFill>
                        </a:rPr>
                        <a:t>Lógico</a:t>
                      </a:r>
                      <a:endParaRPr lang="pt-BR" sz="1700"/>
                    </a:p>
                  </a:txBody>
                  <a:tcPr marL="87332" marR="87332" marT="43666" marB="4366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b="1" i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Representa valores </a:t>
                      </a:r>
                      <a:r>
                        <a:rPr lang="pt-BR" sz="1700" b="1" i="0" u="sng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booleanos</a:t>
                      </a:r>
                      <a:r>
                        <a:rPr lang="pt-BR" sz="1700" b="1" i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, assumindo apenas dois estados, VERDADEIRO ou FALSO. </a:t>
                      </a:r>
                      <a:endParaRPr lang="pt-BR" sz="1700" b="1">
                        <a:solidFill>
                          <a:srgbClr val="3C3C3D"/>
                        </a:solidFill>
                      </a:endParaRPr>
                    </a:p>
                  </a:txBody>
                  <a:tcPr marL="87332" marR="87332" marT="43666" marB="4366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b="1">
                          <a:solidFill>
                            <a:srgbClr val="3C3C3D"/>
                          </a:solidFill>
                        </a:rPr>
                        <a:t>true / false</a:t>
                      </a:r>
                    </a:p>
                  </a:txBody>
                  <a:tcPr marL="87332" marR="87332" marT="43666" marB="4366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013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b="1">
                          <a:solidFill>
                            <a:srgbClr val="3C3C3D"/>
                          </a:solidFill>
                        </a:rPr>
                        <a:t>Texto</a:t>
                      </a:r>
                      <a:endParaRPr lang="pt-BR" sz="1700"/>
                    </a:p>
                  </a:txBody>
                  <a:tcPr marL="87332" marR="87332" marT="43666" marB="4366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b="1" i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Representa uma sequencia de um ou mais de caracteres, colocamos os valores do tipo TEXTO entre ” ” (aspas duplas).</a:t>
                      </a:r>
                      <a:endParaRPr lang="pt-BR" sz="1700" b="1">
                        <a:solidFill>
                          <a:srgbClr val="3C3C3D"/>
                        </a:solidFill>
                      </a:endParaRPr>
                    </a:p>
                  </a:txBody>
                  <a:tcPr marL="87332" marR="87332" marT="43666" marB="43666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700" b="1" dirty="0">
                          <a:solidFill>
                            <a:srgbClr val="3C3C3D"/>
                          </a:solidFill>
                        </a:rPr>
                        <a:t> </a:t>
                      </a:r>
                      <a:r>
                        <a:rPr lang="pt-BR" sz="1700" b="1" dirty="0" err="1">
                          <a:solidFill>
                            <a:srgbClr val="3C3C3D"/>
                          </a:solidFill>
                        </a:rPr>
                        <a:t>string</a:t>
                      </a:r>
                      <a:r>
                        <a:rPr lang="pt-BR" sz="1700" b="1" dirty="0">
                          <a:solidFill>
                            <a:srgbClr val="3C3C3D"/>
                          </a:solidFill>
                        </a:rPr>
                        <a:t>/</a:t>
                      </a:r>
                      <a:r>
                        <a:rPr lang="pt-BR" sz="1700" b="1" dirty="0" err="1">
                          <a:solidFill>
                            <a:srgbClr val="3C3C3D"/>
                          </a:solidFill>
                        </a:rPr>
                        <a:t>str</a:t>
                      </a:r>
                      <a:endParaRPr lang="pt-BR" sz="1700" b="1" dirty="0">
                        <a:solidFill>
                          <a:srgbClr val="3C3C3D"/>
                        </a:solidFill>
                      </a:endParaRPr>
                    </a:p>
                  </a:txBody>
                  <a:tcPr marL="87332" marR="87332" marT="43666" marB="4366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46" name="Picture 2" descr="Вышел трейлер &quot;Хищных птиц&quot; с Марго Робби в роли Харли Квинн — Российская  газета">
            <a:extLst>
              <a:ext uri="{FF2B5EF4-FFF2-40B4-BE49-F238E27FC236}">
                <a16:creationId xmlns:a16="http://schemas.microsoft.com/office/drawing/2014/main" id="{DEA1708F-46FD-41FF-A2EF-B1815547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878" y="2252737"/>
            <a:ext cx="4048125" cy="30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1145962" y="378639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pt-BR" dirty="0"/>
              <a:t>Operadores Aritméticos 	</a:t>
            </a:r>
            <a:endParaRPr dirty="0"/>
          </a:p>
        </p:txBody>
      </p:sp>
      <p:sp>
        <p:nvSpPr>
          <p:cNvPr id="204" name="Google Shape;204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graphicFrame>
        <p:nvGraphicFramePr>
          <p:cNvPr id="203" name="Google Shape;203;p25"/>
          <p:cNvGraphicFramePr/>
          <p:nvPr>
            <p:extLst>
              <p:ext uri="{D42A27DB-BD31-4B8C-83A1-F6EECF244321}">
                <p14:modId xmlns:p14="http://schemas.microsoft.com/office/powerpoint/2010/main" val="970010959"/>
              </p:ext>
            </p:extLst>
          </p:nvPr>
        </p:nvGraphicFramePr>
        <p:xfrm>
          <a:off x="1017174" y="2228044"/>
          <a:ext cx="8216975" cy="3546440"/>
        </p:xfrm>
        <a:graphic>
          <a:graphicData uri="http://schemas.openxmlformats.org/drawingml/2006/table">
            <a:tbl>
              <a:tblPr firstRow="1" bandRow="1">
                <a:noFill/>
                <a:tableStyleId>{00C86F6B-4D6A-4DA5-802B-848A4DF7F864}</a:tableStyleId>
              </a:tblPr>
              <a:tblGrid>
                <a:gridCol w="91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825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A = 5 e B = 2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+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Adição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A + B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-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Subtração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A - B</a:t>
                      </a:r>
                      <a:endParaRPr sz="1800" b="1">
                        <a:solidFill>
                          <a:srgbClr val="3C3C3D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*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Multiplicação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A * B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10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/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Divisão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A / B</a:t>
                      </a:r>
                      <a:endParaRPr sz="1800" b="1">
                        <a:solidFill>
                          <a:srgbClr val="3C3C3D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2.5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\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Divisão Inteira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A \ B</a:t>
                      </a:r>
                      <a:endParaRPr sz="1800" b="1">
                        <a:solidFill>
                          <a:srgbClr val="3C3C3D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^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Exponenciação</a:t>
                      </a:r>
                      <a:endParaRPr sz="1800" b="1">
                        <a:solidFill>
                          <a:srgbClr val="3C3C3D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dirty="0">
                          <a:solidFill>
                            <a:srgbClr val="3C3C3D"/>
                          </a:solidFill>
                        </a:rPr>
                        <a:t>A ** B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25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%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dirty="0">
                          <a:solidFill>
                            <a:srgbClr val="3C3C3D"/>
                          </a:solidFill>
                        </a:rPr>
                        <a:t>Resto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A % B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dirty="0">
                          <a:solidFill>
                            <a:srgbClr val="3C3C3D"/>
                          </a:solidFill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pt-BR"/>
              <a:t>Ordem de Precedência</a:t>
            </a:r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graphicFrame>
        <p:nvGraphicFramePr>
          <p:cNvPr id="211" name="Google Shape;211;p26"/>
          <p:cNvGraphicFramePr/>
          <p:nvPr>
            <p:extLst>
              <p:ext uri="{D42A27DB-BD31-4B8C-83A1-F6EECF244321}">
                <p14:modId xmlns:p14="http://schemas.microsoft.com/office/powerpoint/2010/main" val="1739841707"/>
              </p:ext>
            </p:extLst>
          </p:nvPr>
        </p:nvGraphicFramePr>
        <p:xfrm>
          <a:off x="1493873" y="2755297"/>
          <a:ext cx="6478150" cy="2279600"/>
        </p:xfrm>
        <a:graphic>
          <a:graphicData uri="http://schemas.openxmlformats.org/drawingml/2006/table">
            <a:tbl>
              <a:tblPr firstRow="1" bandRow="1">
                <a:noFill/>
                <a:tableStyleId>{00C86F6B-4D6A-4DA5-802B-848A4DF7F864}</a:tableStyleId>
              </a:tblPr>
              <a:tblGrid>
                <a:gridCol w="95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(  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Parênteses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^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i="0">
                          <a:solidFill>
                            <a:schemeClr val="dk1"/>
                          </a:solidFill>
                          <a:latin typeface="Century Schoolbook"/>
                          <a:ea typeface="Century Schoolbook"/>
                          <a:cs typeface="Century Schoolbook"/>
                          <a:sym typeface="Century Schoolbook"/>
                        </a:rPr>
                        <a:t>Exponenciação</a:t>
                      </a:r>
                      <a:endParaRPr sz="1800" b="1">
                        <a:solidFill>
                          <a:srgbClr val="3C3C3D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* /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dirty="0">
                          <a:solidFill>
                            <a:srgbClr val="3C3C3D"/>
                          </a:solidFill>
                        </a:rPr>
                        <a:t>Multiplicação / Divisão</a:t>
                      </a:r>
                      <a:endParaRPr sz="1800" b="1" dirty="0">
                        <a:solidFill>
                          <a:srgbClr val="3C3C3D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9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+ -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dirty="0">
                          <a:solidFill>
                            <a:srgbClr val="3C3C3D"/>
                          </a:solidFill>
                        </a:rPr>
                        <a:t>Adição / Subtração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2" name="Google Shape;212;p26"/>
          <p:cNvSpPr txBox="1"/>
          <p:nvPr/>
        </p:nvSpPr>
        <p:spPr>
          <a:xfrm>
            <a:off x="8289778" y="3465237"/>
            <a:ext cx="240834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chemeClr val="bg2">
                    <a:lumMod val="25000"/>
                  </a:schemeClr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 + 2 / 2 </a:t>
            </a:r>
            <a:endParaRPr dirty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NÃO é o mesmo que</a:t>
            </a:r>
            <a:endParaRPr dirty="0">
              <a:solidFill>
                <a:schemeClr val="bg2">
                  <a:lumMod val="2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(3 + 2) / 2</a:t>
            </a:r>
            <a:endParaRPr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</a:pPr>
            <a:r>
              <a:rPr lang="pt-BR"/>
              <a:t>Operadores Relacionais</a:t>
            </a:r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  <p:graphicFrame>
        <p:nvGraphicFramePr>
          <p:cNvPr id="220" name="Google Shape;220;p27"/>
          <p:cNvGraphicFramePr/>
          <p:nvPr>
            <p:extLst>
              <p:ext uri="{D42A27DB-BD31-4B8C-83A1-F6EECF244321}">
                <p14:modId xmlns:p14="http://schemas.microsoft.com/office/powerpoint/2010/main" val="3182102872"/>
              </p:ext>
            </p:extLst>
          </p:nvPr>
        </p:nvGraphicFramePr>
        <p:xfrm>
          <a:off x="1425575" y="2630659"/>
          <a:ext cx="8594725" cy="2225100"/>
        </p:xfrm>
        <a:graphic>
          <a:graphicData uri="http://schemas.openxmlformats.org/drawingml/2006/table">
            <a:tbl>
              <a:tblPr firstRow="1" bandRow="1">
                <a:noFill/>
                <a:tableStyleId>{00C86F6B-4D6A-4DA5-802B-848A4DF7F864}</a:tableStyleId>
              </a:tblPr>
              <a:tblGrid>
                <a:gridCol w="240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&gt;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Maior que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&lt;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Menor que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&gt;=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Maior igual a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&lt;=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Menor igual a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=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C3C3D"/>
                          </a:solidFill>
                        </a:rPr>
                        <a:t>Igual a </a:t>
                      </a:r>
                      <a:endParaRPr sz="1800" b="1">
                        <a:solidFill>
                          <a:srgbClr val="3C3C3D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dirty="0">
                          <a:solidFill>
                            <a:srgbClr val="3C3C3D"/>
                          </a:solidFill>
                        </a:rPr>
                        <a:t>!=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 dirty="0">
                          <a:solidFill>
                            <a:srgbClr val="3C3C3D"/>
                          </a:solidFill>
                        </a:rPr>
                        <a:t>Diferente de  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1251678" y="354250"/>
            <a:ext cx="10178322" cy="1492132"/>
          </a:xfrm>
        </p:spPr>
        <p:txBody>
          <a:bodyPr spcFirstLastPara="1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pt-BR" dirty="0"/>
              <a:t>Python ? De onde vem? O que é?</a:t>
            </a:r>
          </a:p>
        </p:txBody>
      </p:sp>
      <p:sp>
        <p:nvSpPr>
          <p:cNvPr id="162" name="Google Shape;162;p20"/>
          <p:cNvSpPr txBox="1">
            <a:spLocks noGrp="1"/>
          </p:cNvSpPr>
          <p:nvPr>
            <p:ph sz="half" idx="1"/>
          </p:nvPr>
        </p:nvSpPr>
        <p:spPr>
          <a:xfrm>
            <a:off x="1397611" y="1607677"/>
            <a:ext cx="4800600" cy="4778996"/>
          </a:xfrm>
        </p:spPr>
        <p:txBody>
          <a:bodyPr spcFirstLastPara="1" lIns="91425" tIns="45700" rIns="91425" bIns="45700" anchorCtr="0"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Criador da linguagem (1989)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Linguagem de alto nível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Tipagem dinâmica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Principal objetivo foi de aumentar a produtividade do programador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 err="1"/>
              <a:t>Multi-plataforma</a:t>
            </a:r>
            <a:endParaRPr lang="pt-BR" sz="1600" dirty="0"/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Python é uma linguagem de programação interpretada, orientada a objetos e fortemente </a:t>
            </a:r>
            <a:r>
              <a:rPr lang="pt-BR" sz="1600" dirty="0" err="1"/>
              <a:t>tipada</a:t>
            </a:r>
            <a:r>
              <a:rPr lang="pt-BR" sz="1600" dirty="0"/>
              <a:t>.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Suporta vários paradigmas e modelos de programação, como a Programação Procedural/Estruturada, Funcional, Orientação a Objetos, etc.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Em Python, tudo é considerado um objeto.</a:t>
            </a:r>
            <a:br>
              <a:rPr lang="pt-BR" sz="1600" dirty="0"/>
            </a:br>
            <a:r>
              <a:rPr lang="pt-BR" sz="1600" dirty="0"/>
              <a:t>classes, funções, números, módulos, etc.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Versão 1.0 em 1994.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Hoje o Python está na versão 3.8</a:t>
            </a:r>
            <a:endParaRPr lang="pt-BR" sz="1600" b="0" i="0" u="none" strike="noStrike" dirty="0">
              <a:solidFill>
                <a:srgbClr val="000000"/>
              </a:solidFill>
              <a:effectLst/>
              <a:latin typeface="Comfortaa"/>
            </a:endParaRPr>
          </a:p>
        </p:txBody>
      </p:sp>
      <p:sp>
        <p:nvSpPr>
          <p:cNvPr id="163" name="Google Shape;163;p20"/>
          <p:cNvSpPr txBox="1">
            <a:spLocks noGrp="1"/>
          </p:cNvSpPr>
          <p:nvPr>
            <p:ph type="sldNum" sz="quarter" idx="12"/>
          </p:nvPr>
        </p:nvSpPr>
        <p:spPr/>
        <p:txBody>
          <a:bodyPr spcFirstLastPara="1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pt-BR" dirty="0"/>
          </a:p>
        </p:txBody>
      </p:sp>
      <p:pic>
        <p:nvPicPr>
          <p:cNvPr id="1026" name="Picture 2" descr="Linguagem Python - 2/2012 Grupo 2 | Linguagens de programação Wiki | Fandom">
            <a:extLst>
              <a:ext uri="{FF2B5EF4-FFF2-40B4-BE49-F238E27FC236}">
                <a16:creationId xmlns:a16="http://schemas.microsoft.com/office/drawing/2014/main" id="{D16F766A-CCBC-4AD2-8E6E-93A60285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6767" y="5682957"/>
            <a:ext cx="1038518" cy="103851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7362E62-2A8A-4B32-8BB1-8F12963CE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852" y="2167135"/>
            <a:ext cx="2509497" cy="376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4585534-8B66-45E0-9597-B649D15418A5}"/>
              </a:ext>
            </a:extLst>
          </p:cNvPr>
          <p:cNvSpPr txBox="1"/>
          <p:nvPr/>
        </p:nvSpPr>
        <p:spPr>
          <a:xfrm>
            <a:off x="6933723" y="1345328"/>
            <a:ext cx="30865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Pai-</a:t>
            </a:r>
            <a:r>
              <a:rPr lang="pt-BR" sz="2800" dirty="0" err="1"/>
              <a:t>ton</a:t>
            </a:r>
            <a:br>
              <a:rPr lang="pt-BR" sz="2800" dirty="0"/>
            </a:b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Comfortaa"/>
              </a:rPr>
              <a:t>Guido van </a:t>
            </a:r>
            <a:r>
              <a:rPr lang="pt-BR" sz="2000" b="1" i="0" u="none" strike="noStrike" dirty="0" err="1">
                <a:solidFill>
                  <a:srgbClr val="000000"/>
                </a:solidFill>
                <a:effectLst/>
                <a:latin typeface="Comfortaa"/>
              </a:rPr>
              <a:t>Rossum</a:t>
            </a:r>
            <a:r>
              <a:rPr lang="pt-BR" sz="2000" b="1" i="0" u="none" strike="noStrike" dirty="0">
                <a:solidFill>
                  <a:srgbClr val="000000"/>
                </a:solidFill>
                <a:effectLst/>
                <a:latin typeface="Comfortaa"/>
              </a:rPr>
              <a:t> </a:t>
            </a:r>
            <a:endParaRPr lang="pt-BR" sz="2000" b="0" dirty="0">
              <a:effectLst/>
            </a:endParaRPr>
          </a:p>
          <a:p>
            <a:endParaRPr lang="pt-BR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D1198-4B67-4A58-901E-0A2F4FBEF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DÚVIDAS?</a:t>
            </a:r>
          </a:p>
        </p:txBody>
      </p:sp>
      <p:pic>
        <p:nvPicPr>
          <p:cNvPr id="8194" name="Picture 2" descr="Pin de Felipe Kauã em Na medida: Humor | Memes engraçados, Meme engraçado,  Memes engraçado">
            <a:extLst>
              <a:ext uri="{FF2B5EF4-FFF2-40B4-BE49-F238E27FC236}">
                <a16:creationId xmlns:a16="http://schemas.microsoft.com/office/drawing/2014/main" id="{6C076B3D-84B0-4B85-8B22-95AE9F42BD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90235"/>
            <a:ext cx="5099221" cy="553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B12EC6-8FBD-444E-979D-359B263E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870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цензия на фильм Хищные птицы: Потрясающая история Харли Квинн , отзывы  критиков о кинофильме Birds of Prey: And the Fantabulous Emancipation of  One Harley Quinn, все актеры | Time Out">
            <a:extLst>
              <a:ext uri="{FF2B5EF4-FFF2-40B4-BE49-F238E27FC236}">
                <a16:creationId xmlns:a16="http://schemas.microsoft.com/office/drawing/2014/main" id="{78A402D8-24BC-4493-886A-844E2A964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r="21291" b="-1"/>
          <a:stretch/>
        </p:blipFill>
        <p:spPr bwMode="auto">
          <a:xfrm>
            <a:off x="283464" y="10"/>
            <a:ext cx="7355585" cy="685798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" name="Google Shape;242;p29"/>
          <p:cNvSpPr txBox="1">
            <a:spLocks noGrp="1"/>
          </p:cNvSpPr>
          <p:nvPr>
            <p:ph type="title"/>
          </p:nvPr>
        </p:nvSpPr>
        <p:spPr/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pt-BR" sz="3200" dirty="0"/>
              <a:t>VAMOS PRATICAR?</a:t>
            </a:r>
          </a:p>
        </p:txBody>
      </p:sp>
      <p:sp>
        <p:nvSpPr>
          <p:cNvPr id="243" name="Google Shape;243;p29"/>
          <p:cNvSpPr txBox="1">
            <a:spLocks noGrp="1"/>
          </p:cNvSpPr>
          <p:nvPr>
            <p:ph type="body" sz="half" idx="2"/>
          </p:nvPr>
        </p:nvSpPr>
        <p:spPr>
          <a:xfrm>
            <a:off x="8070597" y="1910148"/>
            <a:ext cx="3675926" cy="3351169"/>
          </a:xfr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pt-BR" sz="2800" dirty="0"/>
              <a:t>Criar duas variáveis e aplique as operações aritméticas vistas.</a:t>
            </a: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pt-BR" sz="2800" dirty="0"/>
              <a:t>Imprimir o resultado</a:t>
            </a:r>
          </a:p>
        </p:txBody>
      </p:sp>
      <p:sp>
        <p:nvSpPr>
          <p:cNvPr id="244" name="Google Shape;244;p29"/>
          <p:cNvSpPr txBox="1">
            <a:spLocks noGrp="1"/>
          </p:cNvSpPr>
          <p:nvPr>
            <p:ph type="sldNum" sz="quarter" idx="12"/>
          </p:nvPr>
        </p:nvSpPr>
        <p:spPr/>
        <p:txBody>
          <a:bodyPr spcFirstLastPara="1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pt-BR"/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21</a:t>
            </a:fld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pt-BR" sz="4000" dirty="0"/>
              <a:t>Recebendo do Teclado</a:t>
            </a:r>
            <a:endParaRPr dirty="0"/>
          </a:p>
        </p:txBody>
      </p:sp>
      <p:sp>
        <p:nvSpPr>
          <p:cNvPr id="273" name="Google Shape;273;p31"/>
          <p:cNvSpPr txBox="1">
            <a:spLocks noGrp="1"/>
          </p:cNvSpPr>
          <p:nvPr>
            <p:ph idx="1"/>
          </p:nvPr>
        </p:nvSpPr>
        <p:spPr>
          <a:xfrm>
            <a:off x="1261872" y="3137096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pt-BR" sz="2400" dirty="0"/>
              <a:t>valor = </a:t>
            </a:r>
            <a:r>
              <a:rPr lang="pt-BR" sz="2400" dirty="0" err="1"/>
              <a:t>int</a:t>
            </a:r>
            <a:r>
              <a:rPr lang="pt-BR" sz="2400" dirty="0"/>
              <a:t> ( input (‘Digite um número’))</a:t>
            </a:r>
            <a:endParaRPr sz="2400" dirty="0"/>
          </a:p>
        </p:txBody>
      </p:sp>
      <p:sp>
        <p:nvSpPr>
          <p:cNvPr id="280" name="Google Shape;280;p3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cxnSp>
        <p:nvCxnSpPr>
          <p:cNvPr id="274" name="Google Shape;274;p31"/>
          <p:cNvCxnSpPr/>
          <p:nvPr/>
        </p:nvCxnSpPr>
        <p:spPr>
          <a:xfrm rot="-5400000">
            <a:off x="984318" y="4144259"/>
            <a:ext cx="1010100" cy="6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5" name="Google Shape;275;p31"/>
          <p:cNvSpPr txBox="1"/>
          <p:nvPr/>
        </p:nvSpPr>
        <p:spPr>
          <a:xfrm>
            <a:off x="998155" y="4636457"/>
            <a:ext cx="30955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nome da variável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76" name="Google Shape;276;p31"/>
          <p:cNvCxnSpPr/>
          <p:nvPr/>
        </p:nvCxnSpPr>
        <p:spPr>
          <a:xfrm rot="5400000" flipH="1">
            <a:off x="2484002" y="3799068"/>
            <a:ext cx="536100" cy="412200"/>
          </a:xfrm>
          <a:prstGeom prst="bentConnector3">
            <a:avLst>
              <a:gd name="adj1" fmla="val 132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7" name="Google Shape;277;p31"/>
          <p:cNvSpPr txBox="1"/>
          <p:nvPr/>
        </p:nvSpPr>
        <p:spPr>
          <a:xfrm>
            <a:off x="3099480" y="3998001"/>
            <a:ext cx="30949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tipo da variável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78" name="Google Shape;278;p31"/>
          <p:cNvCxnSpPr/>
          <p:nvPr/>
        </p:nvCxnSpPr>
        <p:spPr>
          <a:xfrm rot="5400000">
            <a:off x="3148184" y="2543754"/>
            <a:ext cx="647100" cy="474900"/>
          </a:xfrm>
          <a:prstGeom prst="bentConnector3">
            <a:avLst>
              <a:gd name="adj1" fmla="val 0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9" name="Google Shape;279;p31"/>
          <p:cNvSpPr txBox="1"/>
          <p:nvPr/>
        </p:nvSpPr>
        <p:spPr>
          <a:xfrm>
            <a:off x="3709184" y="2290274"/>
            <a:ext cx="53035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comando para receber do teclado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1" name="Google Shape;28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9711" y="113786"/>
            <a:ext cx="1007529" cy="1007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pt-BR" sz="4000" dirty="0"/>
              <a:t>EXERCITA MAIS QUE DA CERTO!</a:t>
            </a:r>
            <a:endParaRPr dirty="0"/>
          </a:p>
        </p:txBody>
      </p:sp>
      <p:sp>
        <p:nvSpPr>
          <p:cNvPr id="287" name="Google Shape;287;p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pt-BR" sz="2400" dirty="0"/>
              <a:t>Receba do teclado, 2 valores para 2 variáveis;</a:t>
            </a:r>
            <a:endParaRPr dirty="0"/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pt-BR" sz="2400" dirty="0"/>
              <a:t>As variáveis deverão ser de tipos distintos;</a:t>
            </a:r>
            <a:endParaRPr dirty="0"/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pt-BR" sz="2400" dirty="0"/>
              <a:t>Imprima as duas variáveis em um único print</a:t>
            </a:r>
            <a:endParaRPr dirty="0"/>
          </a:p>
        </p:txBody>
      </p:sp>
      <p:sp>
        <p:nvSpPr>
          <p:cNvPr id="288" name="Google Shape;288;p3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pt-BR" sz="4000" dirty="0"/>
              <a:t>O que é uma estrutura condicional?</a:t>
            </a:r>
            <a:endParaRPr sz="4000" dirty="0"/>
          </a:p>
        </p:txBody>
      </p:sp>
      <p:sp>
        <p:nvSpPr>
          <p:cNvPr id="295" name="Google Shape;295;p33"/>
          <p:cNvSpPr txBox="1">
            <a:spLocks noGrp="1"/>
          </p:cNvSpPr>
          <p:nvPr>
            <p:ph idx="1"/>
          </p:nvPr>
        </p:nvSpPr>
        <p:spPr>
          <a:xfrm>
            <a:off x="1261872" y="2140903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pt-BR" sz="2400" b="1" dirty="0"/>
              <a:t>É uma forma de tomada de decisão.</a:t>
            </a:r>
            <a:endParaRPr dirty="0"/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Font typeface="Arial"/>
              <a:buChar char="•"/>
            </a:pPr>
            <a:r>
              <a:rPr lang="pt-BR" sz="2400" b="1" dirty="0"/>
              <a:t>No dia a dia está presente como um “se”.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600"/>
              <a:buNone/>
            </a:pPr>
            <a:r>
              <a:rPr lang="pt-BR" sz="2400" b="1" dirty="0">
                <a:solidFill>
                  <a:schemeClr val="lt1"/>
                </a:solidFill>
              </a:rPr>
              <a:t>	</a:t>
            </a:r>
            <a:r>
              <a:rPr lang="pt-BR" sz="2400" b="1" dirty="0" err="1">
                <a:solidFill>
                  <a:schemeClr val="tx2"/>
                </a:solidFill>
              </a:rPr>
              <a:t>Ex</a:t>
            </a:r>
            <a:r>
              <a:rPr lang="pt-BR" sz="2400" b="1" dirty="0">
                <a:solidFill>
                  <a:schemeClr val="tx2"/>
                </a:solidFill>
              </a:rPr>
              <a:t>: </a:t>
            </a:r>
            <a:r>
              <a:rPr lang="pt-BR" sz="2400" b="1" dirty="0"/>
              <a:t>SE amanhã tiver aula, vou a escola.</a:t>
            </a:r>
            <a:endParaRPr dirty="0"/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848"/>
              <a:buChar char="•"/>
            </a:pPr>
            <a:r>
              <a:rPr lang="pt-BR" sz="2400" b="1" dirty="0"/>
              <a:t>A condição deve ser delimitada	</a:t>
            </a:r>
            <a:endParaRPr dirty="0"/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848"/>
              <a:buChar char="•"/>
            </a:pPr>
            <a:r>
              <a:rPr lang="pt-BR" sz="2400" b="1" dirty="0"/>
              <a:t>Tudo que estiver dentro da condição será executado.</a:t>
            </a:r>
            <a:endParaRPr dirty="0"/>
          </a:p>
          <a:p>
            <a:pPr marL="18288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296" name="Google Shape;296;p3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pt-BR" sz="4000"/>
              <a:t>Condicional Simples</a:t>
            </a:r>
            <a:endParaRPr/>
          </a:p>
        </p:txBody>
      </p:sp>
      <p:sp>
        <p:nvSpPr>
          <p:cNvPr id="303" name="Google Shape;303;p34"/>
          <p:cNvSpPr txBox="1">
            <a:spLocks noGrp="1"/>
          </p:cNvSpPr>
          <p:nvPr>
            <p:ph idx="1"/>
          </p:nvPr>
        </p:nvSpPr>
        <p:spPr>
          <a:xfrm>
            <a:off x="1102846" y="1895061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pt-BR" sz="2400" b="1" dirty="0"/>
              <a:t>O nome de uma estrutura, onde existe um bloco sendo executado caso uma expressão seja verdadeira se chama condicional simples.</a:t>
            </a:r>
            <a:endParaRPr dirty="0"/>
          </a:p>
          <a:p>
            <a:pPr marL="182880" lvl="0" indent="-18288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920"/>
              <a:buNone/>
            </a:pPr>
            <a:endParaRPr sz="2400" b="1" dirty="0"/>
          </a:p>
          <a:p>
            <a:pPr marL="182880" lvl="0" indent="-18288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920"/>
              <a:buNone/>
            </a:pPr>
            <a:endParaRPr sz="2400" b="1" dirty="0"/>
          </a:p>
          <a:p>
            <a:pPr marL="182880" lvl="0" indent="-18288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1920"/>
              <a:buNone/>
            </a:pPr>
            <a:r>
              <a:rPr lang="pt-BR" sz="2400" b="1" dirty="0"/>
              <a:t>  Se o dinheiro for &gt; = 10000 então</a:t>
            </a:r>
            <a:br>
              <a:rPr lang="pt-BR" sz="2400" b="1" dirty="0"/>
            </a:br>
            <a:r>
              <a:rPr lang="pt-BR" sz="2400" b="1" dirty="0"/>
              <a:t>	Partiu Disney</a:t>
            </a:r>
            <a:br>
              <a:rPr lang="pt-BR" sz="2400" b="1" dirty="0"/>
            </a:br>
            <a:r>
              <a:rPr lang="pt-BR" sz="2400" b="1" dirty="0" err="1"/>
              <a:t>FimSe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304" name="Google Shape;304;p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pt-BR" sz="4000"/>
              <a:t>Condicional Composta</a:t>
            </a:r>
            <a:endParaRPr/>
          </a:p>
        </p:txBody>
      </p:sp>
      <p:sp>
        <p:nvSpPr>
          <p:cNvPr id="311" name="Google Shape;311;p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Condicional composta é quando uma condição verdadeira não foi executada. Então ela executará a outra condição.</a:t>
            </a:r>
            <a:br>
              <a:rPr lang="pt-BR" sz="2400" b="1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pt-BR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Exemplo:</a:t>
            </a:r>
            <a:br>
              <a:rPr lang="pt-BR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	Se o dinheiro for &gt; = 10000 então</a:t>
            </a:r>
            <a:br>
              <a:rPr lang="pt-BR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		Partiu Disney</a:t>
            </a:r>
            <a:endParaRPr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457200" algn="l" rtl="0">
              <a:lnSpc>
                <a:spcPct val="95000"/>
              </a:lnSpc>
              <a:spcBef>
                <a:spcPts val="200"/>
              </a:spcBef>
              <a:spcAft>
                <a:spcPts val="0"/>
              </a:spcAft>
              <a:buSzPts val="600"/>
              <a:buNone/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     Se não</a:t>
            </a:r>
            <a:br>
              <a:rPr lang="pt-BR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		Ficarei em Casa</a:t>
            </a:r>
            <a:br>
              <a:rPr lang="pt-BR" sz="24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          </a:t>
            </a:r>
            <a:r>
              <a:rPr lang="pt-BR" sz="2400" b="1" dirty="0" err="1">
                <a:solidFill>
                  <a:schemeClr val="bg2">
                    <a:lumMod val="25000"/>
                  </a:schemeClr>
                </a:solidFill>
              </a:rPr>
              <a:t>FimSe</a:t>
            </a:r>
            <a:r>
              <a:rPr lang="pt-BR" sz="2400" b="1" dirty="0">
                <a:solidFill>
                  <a:schemeClr val="bg2">
                    <a:lumMod val="25000"/>
                  </a:schemeClr>
                </a:solidFill>
              </a:rPr>
              <a:t>  </a:t>
            </a:r>
            <a:endParaRPr dirty="0">
              <a:solidFill>
                <a:schemeClr val="bg2">
                  <a:lumMod val="25000"/>
                </a:schemeClr>
              </a:solidFill>
            </a:endParaRPr>
          </a:p>
          <a:p>
            <a:pPr marL="182880" lvl="0" indent="-9144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312" name="Google Shape;312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"/>
          <p:cNvSpPr txBox="1">
            <a:spLocks noGrp="1"/>
          </p:cNvSpPr>
          <p:nvPr>
            <p:ph idx="1"/>
          </p:nvPr>
        </p:nvSpPr>
        <p:spPr>
          <a:xfrm>
            <a:off x="1298258" y="1181263"/>
            <a:ext cx="5699956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pt-BR" sz="2400" dirty="0"/>
              <a:t>num1 = </a:t>
            </a:r>
            <a:r>
              <a:rPr lang="pt-BR" sz="2400" dirty="0" err="1"/>
              <a:t>int</a:t>
            </a:r>
            <a:r>
              <a:rPr lang="pt-BR" sz="2400" dirty="0"/>
              <a:t> (input ('Digite um numero '))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pt-BR" sz="2400" dirty="0"/>
              <a:t>num2 = </a:t>
            </a:r>
            <a:r>
              <a:rPr lang="pt-BR" sz="2400" dirty="0" err="1"/>
              <a:t>int</a:t>
            </a:r>
            <a:r>
              <a:rPr lang="pt-BR" sz="2400" dirty="0"/>
              <a:t> (input ('Digite outro numero '))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pt-BR" sz="2400" dirty="0"/>
              <a:t>num3 = </a:t>
            </a:r>
            <a:r>
              <a:rPr lang="pt-BR" sz="2400" dirty="0" err="1"/>
              <a:t>int</a:t>
            </a:r>
            <a:r>
              <a:rPr lang="pt-BR" sz="2400" dirty="0"/>
              <a:t> (input ('Digite outro numero '))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pt-BR" sz="2400" dirty="0"/>
              <a:t>media = (num1 + num2 + num3)/3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pt-BR" sz="2400" dirty="0" err="1"/>
              <a:t>if</a:t>
            </a:r>
            <a:r>
              <a:rPr lang="pt-BR" sz="2400" dirty="0"/>
              <a:t> media &gt;= 7: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pt-BR" sz="2400" dirty="0"/>
              <a:t>    print ('aprovado')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pt-BR" sz="2400" dirty="0" err="1"/>
              <a:t>else</a:t>
            </a:r>
            <a:r>
              <a:rPr lang="pt-BR" sz="2400" dirty="0"/>
              <a:t>: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pt-BR" sz="2400" dirty="0"/>
              <a:t>    print ('reprovado')</a:t>
            </a:r>
            <a:endParaRPr dirty="0"/>
          </a:p>
        </p:txBody>
      </p:sp>
      <p:sp>
        <p:nvSpPr>
          <p:cNvPr id="319" name="Google Shape;319;p3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  <p:cxnSp>
        <p:nvCxnSpPr>
          <p:cNvPr id="320" name="Google Shape;320;p36"/>
          <p:cNvCxnSpPr>
            <a:cxnSpLocks/>
          </p:cNvCxnSpPr>
          <p:nvPr/>
        </p:nvCxnSpPr>
        <p:spPr>
          <a:xfrm rot="16200000" flipV="1">
            <a:off x="141580" y="4742053"/>
            <a:ext cx="2313358" cy="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1" name="Google Shape;321;p36"/>
          <p:cNvSpPr txBox="1"/>
          <p:nvPr/>
        </p:nvSpPr>
        <p:spPr>
          <a:xfrm>
            <a:off x="814099" y="5898731"/>
            <a:ext cx="15023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Comando de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condição</a:t>
            </a:r>
            <a:endParaRPr dirty="0"/>
          </a:p>
        </p:txBody>
      </p:sp>
      <p:sp>
        <p:nvSpPr>
          <p:cNvPr id="322" name="Google Shape;322;p36"/>
          <p:cNvSpPr/>
          <p:nvPr/>
        </p:nvSpPr>
        <p:spPr>
          <a:xfrm>
            <a:off x="1217631" y="3343700"/>
            <a:ext cx="389507" cy="483347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23" name="Google Shape;323;p36"/>
          <p:cNvCxnSpPr>
            <a:cxnSpLocks/>
          </p:cNvCxnSpPr>
          <p:nvPr/>
        </p:nvCxnSpPr>
        <p:spPr>
          <a:xfrm flipH="1" flipV="1">
            <a:off x="3252223" y="3585374"/>
            <a:ext cx="1122829" cy="24162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24" name="Google Shape;324;p36"/>
          <p:cNvSpPr txBox="1"/>
          <p:nvPr/>
        </p:nvSpPr>
        <p:spPr>
          <a:xfrm>
            <a:off x="3944514" y="3365331"/>
            <a:ext cx="28488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Usa-se dois pontos após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 condição</a:t>
            </a:r>
            <a:endParaRPr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6E2872B-87A9-4360-8471-DC3DB5FFB90B}"/>
              </a:ext>
            </a:extLst>
          </p:cNvPr>
          <p:cNvSpPr txBox="1"/>
          <p:nvPr/>
        </p:nvSpPr>
        <p:spPr>
          <a:xfrm>
            <a:off x="2012553" y="309489"/>
            <a:ext cx="883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2"/>
                </a:solidFill>
              </a:rPr>
              <a:t>HORA DO GATILHO</a:t>
            </a:r>
          </a:p>
        </p:txBody>
      </p:sp>
      <p:pic>
        <p:nvPicPr>
          <p:cNvPr id="9218" name="Picture 2" descr="The best prova memes :) Memedroid">
            <a:extLst>
              <a:ext uri="{FF2B5EF4-FFF2-40B4-BE49-F238E27FC236}">
                <a16:creationId xmlns:a16="http://schemas.microsoft.com/office/drawing/2014/main" id="{F2502B1C-3DF6-4985-BACE-A26C621D9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812" y="84046"/>
            <a:ext cx="4461667" cy="64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 txBox="1">
            <a:spLocks noGrp="1"/>
          </p:cNvSpPr>
          <p:nvPr>
            <p:ph type="title"/>
          </p:nvPr>
        </p:nvSpPr>
        <p:spPr>
          <a:xfrm>
            <a:off x="1261872" y="163772"/>
            <a:ext cx="9692640" cy="96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pt-BR" sz="4000"/>
              <a:t>Elif</a:t>
            </a:r>
            <a:endParaRPr/>
          </a:p>
        </p:txBody>
      </p:sp>
      <p:sp>
        <p:nvSpPr>
          <p:cNvPr id="330" name="Google Shape;330;p37"/>
          <p:cNvSpPr txBox="1">
            <a:spLocks noGrp="1"/>
          </p:cNvSpPr>
          <p:nvPr>
            <p:ph idx="1"/>
          </p:nvPr>
        </p:nvSpPr>
        <p:spPr>
          <a:xfrm>
            <a:off x="1261872" y="1131764"/>
            <a:ext cx="8595360" cy="5048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pt-BR" sz="2400"/>
              <a:t>O If serve para verificar uma condição e o Elif serve para verificar outra condição caso a condição do If seja falsa.</a:t>
            </a:r>
            <a:endParaRPr/>
          </a:p>
          <a:p>
            <a:pPr marL="0" lvl="0" indent="0" algn="just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pt-BR" sz="2400" b="1"/>
              <a:t>x= 5</a:t>
            </a:r>
            <a:endParaRPr sz="240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pt-BR" sz="2400" b="1"/>
              <a:t>y = 10</a:t>
            </a:r>
            <a:endParaRPr sz="240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pt-BR" sz="2400" b="1"/>
              <a:t>if x &gt; y:</a:t>
            </a:r>
            <a:endParaRPr sz="240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pt-BR" sz="2400" b="1"/>
              <a:t>    print (“X maior que Y”)</a:t>
            </a:r>
            <a:endParaRPr sz="240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pt-BR" sz="2400" b="1"/>
              <a:t>elif x == y:</a:t>
            </a:r>
            <a:endParaRPr sz="240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pt-BR" sz="2400" b="1"/>
              <a:t>    print (“X igual a Y”)</a:t>
            </a:r>
            <a:endParaRPr sz="240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pt-BR" sz="2400" b="1"/>
              <a:t>else:</a:t>
            </a:r>
            <a:endParaRPr sz="240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pt-BR" sz="2400" b="1"/>
              <a:t>    print (“Y maior que X)</a:t>
            </a:r>
            <a:endParaRPr sz="240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br>
              <a:rPr lang="pt-BR" sz="2400"/>
            </a:br>
            <a:endParaRPr sz="2400"/>
          </a:p>
        </p:txBody>
      </p:sp>
      <p:sp>
        <p:nvSpPr>
          <p:cNvPr id="331" name="Google Shape;331;p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9"/>
          <p:cNvSpPr txBox="1">
            <a:spLocks noGrp="1"/>
          </p:cNvSpPr>
          <p:nvPr>
            <p:ph type="title"/>
          </p:nvPr>
        </p:nvSpPr>
        <p:spPr>
          <a:xfrm>
            <a:off x="1261872" y="-28136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pt-BR" sz="4000" dirty="0"/>
              <a:t>Print GOURMET</a:t>
            </a:r>
            <a:endParaRPr dirty="0"/>
          </a:p>
        </p:txBody>
      </p:sp>
      <p:sp>
        <p:nvSpPr>
          <p:cNvPr id="343" name="Google Shape;343;p39"/>
          <p:cNvSpPr txBox="1">
            <a:spLocks noGrp="1"/>
          </p:cNvSpPr>
          <p:nvPr>
            <p:ph idx="1"/>
          </p:nvPr>
        </p:nvSpPr>
        <p:spPr>
          <a:xfrm>
            <a:off x="1357406" y="1446663"/>
            <a:ext cx="9597106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pt-BR" sz="2000" dirty="0"/>
              <a:t>Antes: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pt-BR" sz="2000" dirty="0"/>
              <a:t>	numero1 = 4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pt-BR" sz="2000" dirty="0"/>
              <a:t>	numero2 = 5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pt-BR" sz="2000" dirty="0"/>
              <a:t>	resultado = numero1+numero2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pt-BR" sz="2000" dirty="0"/>
              <a:t>	print ('A soma de', numero1, '+', numero2, 'é =', resultado)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pt-BR" sz="2000" dirty="0"/>
              <a:t>Depois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pt-BR" sz="2000" dirty="0"/>
              <a:t>	numero1 = 4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pt-BR" sz="2000" dirty="0"/>
              <a:t>	numero2 = 5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pt-BR" sz="2000" dirty="0"/>
              <a:t>	resultado = numero1+numero2</a:t>
            </a:r>
            <a:endParaRPr dirty="0"/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rPr lang="pt-BR" sz="2000" dirty="0"/>
              <a:t>	print ('A soma de { } + { } é { }' .</a:t>
            </a:r>
            <a:r>
              <a:rPr lang="pt-BR" sz="2000" dirty="0" err="1"/>
              <a:t>format</a:t>
            </a:r>
            <a:r>
              <a:rPr lang="pt-BR" sz="2000" dirty="0"/>
              <a:t> (numero1, numero2, resultado))</a:t>
            </a:r>
            <a:endParaRPr dirty="0"/>
          </a:p>
        </p:txBody>
      </p:sp>
      <p:sp>
        <p:nvSpPr>
          <p:cNvPr id="344" name="Google Shape;344;p3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  <p:pic>
        <p:nvPicPr>
          <p:cNvPr id="12290" name="Picture 2" descr="Как приготовить любимый сэндвич Харли Квинн из «Хищных птиц» |  Teleprogramma.pro | Яндекс Дзен">
            <a:extLst>
              <a:ext uri="{FF2B5EF4-FFF2-40B4-BE49-F238E27FC236}">
                <a16:creationId xmlns:a16="http://schemas.microsoft.com/office/drawing/2014/main" id="{2CADC458-9D45-48A5-8AA0-9F20D6DCB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66" y="662781"/>
            <a:ext cx="3807655" cy="2397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4714D-160F-43C1-9F1B-C122BE68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Python é vida? Sim ou com certeza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B90E8B1-813B-4C5A-B2CF-1F9C53B06DA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2778344"/>
            <a:ext cx="4800600" cy="26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DF89FB8-2DC2-4444-86DC-A4869788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614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olling Stone · Morte do Coringa e drogas: 7 revelações do novo trailer  Aves de Rapina [LISTA]">
            <a:extLst>
              <a:ext uri="{FF2B5EF4-FFF2-40B4-BE49-F238E27FC236}">
                <a16:creationId xmlns:a16="http://schemas.microsoft.com/office/drawing/2014/main" id="{EC61E29E-FDB7-4940-B063-DBC0A9659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2" r="23172" b="1"/>
          <a:stretch/>
        </p:blipFill>
        <p:spPr bwMode="auto">
          <a:xfrm>
            <a:off x="283464" y="10"/>
            <a:ext cx="7355585" cy="685798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8869CB3-EFDD-4F8A-ABE3-7E241EA5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3502" y="1149577"/>
            <a:ext cx="4115034" cy="1196670"/>
          </a:xfrm>
        </p:spPr>
        <p:txBody>
          <a:bodyPr anchor="b">
            <a:noAutofit/>
          </a:bodyPr>
          <a:lstStyle/>
          <a:p>
            <a:r>
              <a:rPr lang="pt-BR" sz="2800" dirty="0"/>
              <a:t>FÉ NO PY QUE O EXERCÍCIO SAI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0E632B-5C72-41F2-B972-61AAFD11B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93502" y="2652219"/>
            <a:ext cx="3092117" cy="776781"/>
          </a:xfrm>
        </p:spPr>
        <p:txBody>
          <a:bodyPr>
            <a:normAutofit/>
          </a:bodyPr>
          <a:lstStyle/>
          <a:p>
            <a:r>
              <a:rPr lang="pt-BR" sz="1800" dirty="0">
                <a:hlinkClick r:id="rId3"/>
              </a:rPr>
              <a:t>https://wiki.python.org.br/ListaDeExercicios</a:t>
            </a:r>
            <a:endParaRPr lang="pt-BR" sz="180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5406AF-0C32-4D74-847D-5625B4114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anchor="ctr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56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ava na beleza&quot;: 5 vídeos dos irmãos cearenses que vão te fazer gargalhar  - 24/06/2020 - UOL Universa">
            <a:extLst>
              <a:ext uri="{FF2B5EF4-FFF2-40B4-BE49-F238E27FC236}">
                <a16:creationId xmlns:a16="http://schemas.microsoft.com/office/drawing/2014/main" id="{D8EA06A6-9E23-49F7-ACBA-42E1084A996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r="5149"/>
          <a:stretch/>
        </p:blipFill>
        <p:spPr bwMode="auto"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E3579BB-8247-4361-BCB4-231E2D24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1637" y="2511083"/>
            <a:ext cx="4370363" cy="1196670"/>
          </a:xfrm>
        </p:spPr>
        <p:txBody>
          <a:bodyPr anchor="b">
            <a:noAutofit/>
          </a:bodyPr>
          <a:lstStyle/>
          <a:p>
            <a:r>
              <a:rPr lang="pt-BR" sz="4800" dirty="0"/>
              <a:t>OBRIGADA!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04B50E-786F-467C-9B03-2B455CDA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427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idx="1"/>
          </p:nvPr>
        </p:nvSpPr>
        <p:spPr>
          <a:xfrm>
            <a:off x="789319" y="130369"/>
            <a:ext cx="10640681" cy="5599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endParaRPr lang="pt-BR" sz="4000" dirty="0">
              <a:solidFill>
                <a:schemeClr val="tx2">
                  <a:lumMod val="90000"/>
                  <a:lumOff val="10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Lato"/>
                <a:ea typeface="Lato"/>
                <a:cs typeface="Lato"/>
                <a:sym typeface="Lato"/>
              </a:rPr>
              <a:t>OFICINA – PYTHON</a:t>
            </a:r>
            <a:b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Lato"/>
                <a:ea typeface="Lato"/>
                <a:cs typeface="Lato"/>
                <a:sym typeface="Lato"/>
              </a:rPr>
              <a:t>PARA INCIANTES</a:t>
            </a:r>
            <a:b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Lato"/>
                <a:ea typeface="Lato"/>
                <a:cs typeface="Lato"/>
                <a:sym typeface="Lato"/>
              </a:rPr>
            </a:br>
            <a:endParaRPr lang="pt-BR" sz="4000" dirty="0">
              <a:solidFill>
                <a:schemeClr val="tx2">
                  <a:lumMod val="90000"/>
                  <a:lumOff val="10000"/>
                </a:schemeClr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Lato"/>
                <a:sym typeface="Lato"/>
              </a:rPr>
              <a:t>                                                           </a:t>
            </a: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Lato"/>
                <a:sym typeface="Lato"/>
              </a:rPr>
              <a:t>                                                                </a:t>
            </a:r>
            <a:r>
              <a:rPr lang="pt-BR" sz="4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Lato"/>
                <a:sym typeface="Lato"/>
              </a:rPr>
              <a:t>Pyladies</a:t>
            </a:r>
            <a:r>
              <a:rPr lang="pt-BR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Lato"/>
                <a:sym typeface="Lato"/>
              </a:rPr>
              <a:t> - Paraíba</a:t>
            </a:r>
            <a:endParaRPr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108" name="Google Shape;108;p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  <p:grpSp>
        <p:nvGrpSpPr>
          <p:cNvPr id="101" name="Google Shape;101;p13"/>
          <p:cNvGrpSpPr/>
          <p:nvPr/>
        </p:nvGrpSpPr>
        <p:grpSpPr>
          <a:xfrm>
            <a:off x="1255790" y="3351174"/>
            <a:ext cx="2736753" cy="1265814"/>
            <a:chOff x="1161075" y="4474673"/>
            <a:chExt cx="2736753" cy="1265814"/>
          </a:xfrm>
        </p:grpSpPr>
        <p:sp>
          <p:nvSpPr>
            <p:cNvPr id="102" name="Google Shape;102;p13"/>
            <p:cNvSpPr/>
            <p:nvPr/>
          </p:nvSpPr>
          <p:spPr>
            <a:xfrm>
              <a:off x="2421022" y="5070398"/>
              <a:ext cx="18473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1161075" y="4474673"/>
              <a:ext cx="20272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Lato"/>
                  <a:sym typeface="Lato"/>
                </a:rPr>
                <a:t>Ministrantes</a:t>
              </a:r>
              <a:endParaRPr sz="24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342402" y="5094156"/>
              <a:ext cx="155542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0" i="0" u="none" strike="noStrike" cap="none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Maria</a:t>
              </a:r>
              <a:r>
                <a:rPr lang="pt-BR" sz="1800" b="0" i="0" u="none" strike="noStrike" cap="none" dirty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r>
                <a:rPr lang="pt-BR" sz="1800" b="0" i="0" u="none" strike="noStrike" cap="none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Lato"/>
                  <a:ea typeface="Lato"/>
                  <a:cs typeface="Lato"/>
                  <a:sym typeface="Lato"/>
                </a:rPr>
                <a:t>Luiza</a:t>
              </a:r>
              <a:endParaRPr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1694068" y="4996700"/>
              <a:ext cx="615778" cy="650144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 cap="flat" cmpd="sng">
              <a:solidFill>
                <a:srgbClr val="FDAD3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106" name="Google Shape;106;p13"/>
          <p:cNvSpPr/>
          <p:nvPr/>
        </p:nvSpPr>
        <p:spPr>
          <a:xfrm>
            <a:off x="2432167" y="4736811"/>
            <a:ext cx="20272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chemeClr val="tx2">
                    <a:lumMod val="90000"/>
                    <a:lumOff val="10000"/>
                  </a:schemeClr>
                </a:solidFill>
                <a:latin typeface="Lato"/>
                <a:ea typeface="Lato"/>
                <a:cs typeface="Lato"/>
                <a:sym typeface="Lato"/>
              </a:rPr>
              <a:t>Sulyn Medeiros</a:t>
            </a:r>
            <a:endParaRPr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1758182" y="4801568"/>
            <a:ext cx="650144" cy="65014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8575" cap="flat" cmpd="sng">
            <a:solidFill>
              <a:srgbClr val="FDAD3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3" name="Imagem 2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7052A0E5-7357-4441-8088-B820D6273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5973" y="1264326"/>
            <a:ext cx="2933947" cy="29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2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EFEB6-B3B7-4360-BC2A-6F4844D0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...Em </a:t>
            </a:r>
            <a:r>
              <a:rPr lang="pt-BR" dirty="0" err="1"/>
              <a:t>python</a:t>
            </a:r>
            <a:r>
              <a:rPr lang="pt-BR" dirty="0"/>
              <a:t>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EA9FF3-BF4A-4F32-B1FB-1BA037138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4420" y="2929077"/>
            <a:ext cx="9180928" cy="3619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400" dirty="0"/>
              <a:t>print ‘</a:t>
            </a:r>
            <a:r>
              <a:rPr lang="pt-BR" sz="5400" dirty="0" err="1"/>
              <a:t>Hello</a:t>
            </a:r>
            <a:r>
              <a:rPr lang="pt-BR" sz="5400" dirty="0"/>
              <a:t> World’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B4DB2D-FEDE-46C9-BF44-656B79A7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</a:t>
            </a:fld>
            <a:endParaRPr lang="pt-BR"/>
          </a:p>
        </p:txBody>
      </p:sp>
      <p:pic>
        <p:nvPicPr>
          <p:cNvPr id="7" name="Imagem 6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F95EAFE2-9BD4-4072-ABE6-36B1C6544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1939" y="495053"/>
            <a:ext cx="2933947" cy="29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3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EFEB6-B3B7-4360-BC2A-6F4844D0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Quem usa </a:t>
            </a:r>
            <a:r>
              <a:rPr lang="pt-BR" dirty="0" err="1"/>
              <a:t>python</a:t>
            </a:r>
            <a:r>
              <a:rPr lang="pt-BR" dirty="0"/>
              <a:t>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8C4C281-D23A-44AE-8944-5A65020DD91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1"/>
          <a:stretch/>
        </p:blipFill>
        <p:spPr bwMode="auto">
          <a:xfrm>
            <a:off x="1372060" y="1497152"/>
            <a:ext cx="7499497" cy="386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B4DB2D-FEDE-46C9-BF44-656B79A7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pic>
        <p:nvPicPr>
          <p:cNvPr id="7" name="Imagem 6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F95EAFE2-9BD4-4072-ABE6-36B1C6544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1939" y="495053"/>
            <a:ext cx="2933947" cy="29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3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EFEB6-B3B7-4360-BC2A-6F4844D0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 brasil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FC602AD-1317-4CA5-B0EE-CC05A78E86A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9"/>
          <a:stretch/>
        </p:blipFill>
        <p:spPr bwMode="auto">
          <a:xfrm>
            <a:off x="1061560" y="1874517"/>
            <a:ext cx="7930380" cy="401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B4DB2D-FEDE-46C9-BF44-656B79A7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6</a:t>
            </a:fld>
            <a:endParaRPr lang="pt-BR"/>
          </a:p>
        </p:txBody>
      </p:sp>
      <p:pic>
        <p:nvPicPr>
          <p:cNvPr id="7" name="Imagem 6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F95EAFE2-9BD4-4072-ABE6-36B1C6544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1939" y="495053"/>
            <a:ext cx="2933947" cy="29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6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/>
        <p:txBody>
          <a:bodyPr spcFirstLastPara="1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pt-BR" b="1" dirty="0"/>
              <a:t>O que são algoritmos?</a:t>
            </a:r>
            <a:endParaRPr lang="pt-BR" dirty="0"/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BE8E7CE0-E7F4-4B21-9C86-375D79741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5" name="Google Shape;115;p14"/>
          <p:cNvSpPr txBox="1">
            <a:spLocks noGrp="1"/>
          </p:cNvSpPr>
          <p:nvPr>
            <p:ph sz="half" idx="2"/>
          </p:nvPr>
        </p:nvSpPr>
        <p:spPr/>
        <p:txBody>
          <a:bodyPr spcFirstLastPara="1" lIns="91425" tIns="45700" rIns="91425" bIns="45700" anchorCtr="0">
            <a:normAutofit/>
          </a:bodyPr>
          <a:lstStyle/>
          <a:p>
            <a:pPr marL="182880" lvl="0" indent="-182880" rtl="0">
              <a:spcBef>
                <a:spcPts val="0"/>
              </a:spcBef>
              <a:spcAft>
                <a:spcPts val="600"/>
              </a:spcAft>
              <a:buSzPts val="1920"/>
              <a:buChar char="•"/>
            </a:pPr>
            <a:r>
              <a:rPr lang="pt-BR" b="1" dirty="0"/>
              <a:t>São conjuntos de passos finitos e organizados que, quando executados resolvem um determinado problema.</a:t>
            </a:r>
            <a:endParaRPr lang="pt-BR" dirty="0"/>
          </a:p>
        </p:txBody>
      </p:sp>
      <p:sp>
        <p:nvSpPr>
          <p:cNvPr id="116" name="Google Shape;116;p14"/>
          <p:cNvSpPr txBox="1">
            <a:spLocks noGrp="1"/>
          </p:cNvSpPr>
          <p:nvPr>
            <p:ph type="sldNum" sz="quarter" idx="12"/>
          </p:nvPr>
        </p:nvSpPr>
        <p:spPr/>
        <p:txBody>
          <a:bodyPr spcFirstLastPara="1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7</a:t>
            </a:fld>
            <a:endParaRPr lang="pt-BR"/>
          </a:p>
        </p:txBody>
      </p:sp>
      <p:pic>
        <p:nvPicPr>
          <p:cNvPr id="2" name="Imagem 1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7A314BC8-D6B5-4390-88C2-96D3C2B88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0601" y="1191150"/>
            <a:ext cx="2933947" cy="29339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/>
        <p:txBody>
          <a:bodyPr spcFirstLastPara="1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pt-BR"/>
              <a:t>Onde usamos algoritmos ?</a:t>
            </a:r>
          </a:p>
        </p:txBody>
      </p:sp>
      <p:sp>
        <p:nvSpPr>
          <p:cNvPr id="123" name="Google Shape;123;p15"/>
          <p:cNvSpPr txBox="1">
            <a:spLocks noGrp="1"/>
          </p:cNvSpPr>
          <p:nvPr>
            <p:ph sz="half" idx="1"/>
          </p:nvPr>
        </p:nvSpPr>
        <p:spPr>
          <a:xfrm>
            <a:off x="1257299" y="2286000"/>
            <a:ext cx="9743635" cy="3619500"/>
          </a:xfrm>
        </p:spPr>
        <p:txBody>
          <a:bodyPr spcFirstLastPara="1" lIns="91425" tIns="45700" rIns="91425" bIns="45700" anchorCtr="0">
            <a:normAutofit/>
          </a:bodyPr>
          <a:lstStyle/>
          <a:p>
            <a:pPr marL="182880" lvl="0" indent="-182880" rtl="0"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pt-BR" b="1" dirty="0"/>
              <a:t>Usamos algoritmos muitas vezes no nosso dia a dia e nem nos damos conta disso.</a:t>
            </a:r>
            <a:endParaRPr lang="pt-BR" dirty="0"/>
          </a:p>
          <a:p>
            <a:pPr marL="182880" lvl="0" indent="-182880" rtl="0"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pt-BR" b="1" dirty="0"/>
              <a:t>Atravessar uma rua; </a:t>
            </a:r>
            <a:endParaRPr lang="pt-BR" dirty="0"/>
          </a:p>
          <a:p>
            <a:pPr marL="182880" lvl="0" indent="-182880" rtl="0"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pt-BR" b="1" dirty="0"/>
              <a:t>Uma receita para o preparo de um prato;</a:t>
            </a:r>
            <a:endParaRPr lang="pt-BR" dirty="0"/>
          </a:p>
          <a:p>
            <a:pPr marL="182880" lvl="0" indent="-182880" rtl="0"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pt-BR" b="1" dirty="0"/>
              <a:t>O cálculo de contas de água e luz.</a:t>
            </a:r>
            <a:endParaRPr lang="pt-BR" dirty="0"/>
          </a:p>
        </p:txBody>
      </p:sp>
      <p:sp>
        <p:nvSpPr>
          <p:cNvPr id="124" name="Google Shape;124;p15"/>
          <p:cNvSpPr txBox="1">
            <a:spLocks noGrp="1"/>
          </p:cNvSpPr>
          <p:nvPr>
            <p:ph type="sldNum" sz="quarter" idx="12"/>
          </p:nvPr>
        </p:nvSpPr>
        <p:spPr/>
        <p:txBody>
          <a:bodyPr spcFirstLastPara="1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pt-BR"/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8</a:t>
            </a:fld>
            <a:endParaRPr lang="pt-BR" dirty="0"/>
          </a:p>
        </p:txBody>
      </p:sp>
      <p:pic>
        <p:nvPicPr>
          <p:cNvPr id="2" name="Imagem 1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60103747-3624-4FB3-BB8B-A8C908E15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3930" y="3441732"/>
            <a:ext cx="2933947" cy="29339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"/>
          <p:cNvSpPr txBox="1">
            <a:spLocks noGrp="1"/>
          </p:cNvSpPr>
          <p:nvPr>
            <p:ph type="title"/>
          </p:nvPr>
        </p:nvSpPr>
        <p:spPr/>
        <p:txBody>
          <a:bodyPr spcFirstLastPara="1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pt-BR"/>
              <a:t>Algoritmo para atravessar a rua</a:t>
            </a:r>
          </a:p>
        </p:txBody>
      </p:sp>
      <p:sp>
        <p:nvSpPr>
          <p:cNvPr id="131" name="Google Shape;131;p16"/>
          <p:cNvSpPr txBox="1">
            <a:spLocks noGrp="1"/>
          </p:cNvSpPr>
          <p:nvPr>
            <p:ph sz="half" idx="1"/>
          </p:nvPr>
        </p:nvSpPr>
        <p:spPr/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pt-BR" dirty="0"/>
              <a:t> </a:t>
            </a:r>
            <a:r>
              <a:rPr lang="pt-BR" b="1" dirty="0" err="1"/>
              <a:t>AtravessarRua</a:t>
            </a:r>
            <a:endParaRPr lang="pt-BR" b="1" dirty="0"/>
          </a:p>
          <a:p>
            <a:pPr marL="457200" lvl="1" indent="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pt-BR" sz="2000" b="1" dirty="0"/>
              <a:t>Olhar para direita </a:t>
            </a:r>
            <a:endParaRPr lang="pt-BR" sz="2000" dirty="0"/>
          </a:p>
          <a:p>
            <a:pPr marL="457200" lvl="1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t-BR" sz="2000" b="1" dirty="0"/>
              <a:t>Olhar para esquerda</a:t>
            </a:r>
            <a:endParaRPr lang="pt-BR" sz="2000" dirty="0"/>
          </a:p>
          <a:p>
            <a:pPr marL="457200" lvl="1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t-BR" sz="2000" b="1" dirty="0"/>
              <a:t>Se estiver vindo veículo</a:t>
            </a:r>
            <a:endParaRPr lang="pt-BR" sz="2000" dirty="0"/>
          </a:p>
          <a:p>
            <a:pPr marL="457200" lvl="1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t-BR" sz="2000" b="1" dirty="0"/>
              <a:t>	Não atravesse</a:t>
            </a:r>
            <a:endParaRPr lang="pt-BR" sz="2000" dirty="0"/>
          </a:p>
          <a:p>
            <a:pPr marL="457200" lvl="1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t-BR" sz="2000" b="1" dirty="0"/>
              <a:t>Senão </a:t>
            </a:r>
            <a:endParaRPr lang="pt-BR" sz="2000" dirty="0"/>
          </a:p>
          <a:p>
            <a:pPr marL="457200" lvl="1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t-BR" sz="2000" b="1" dirty="0"/>
              <a:t>	Atravesse</a:t>
            </a:r>
            <a:endParaRPr lang="pt-BR" sz="2000" dirty="0"/>
          </a:p>
          <a:p>
            <a:pPr marL="457200" lvl="1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t-BR" sz="2000" b="1" dirty="0" err="1"/>
              <a:t>Fim-se</a:t>
            </a:r>
            <a:endParaRPr lang="pt-BR" sz="2000" b="1" dirty="0"/>
          </a:p>
          <a:p>
            <a:pPr marL="457200" lvl="1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t-BR" sz="2000" b="1" dirty="0"/>
              <a:t>Fim-Algoritmo</a:t>
            </a:r>
            <a:endParaRPr lang="pt-BR" sz="2000" dirty="0"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sz="quarter" idx="12"/>
          </p:nvPr>
        </p:nvSpPr>
        <p:spPr/>
        <p:txBody>
          <a:bodyPr spcFirstLastPara="1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pt-BR"/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9</a:t>
            </a:fld>
            <a:endParaRPr lang="pt-BR"/>
          </a:p>
        </p:txBody>
      </p:sp>
      <p:pic>
        <p:nvPicPr>
          <p:cNvPr id="2" name="Imagem 1" descr="Uma imagem contendo texto, desenho&#10;&#10;Descrição gerada automaticamente">
            <a:extLst>
              <a:ext uri="{FF2B5EF4-FFF2-40B4-BE49-F238E27FC236}">
                <a16:creationId xmlns:a16="http://schemas.microsoft.com/office/drawing/2014/main" id="{6D6686D4-AD0A-427E-9492-F169A2AAB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4440" y="1447206"/>
            <a:ext cx="2933947" cy="29339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3849_TF67530480.potx" id="{86D459D9-6380-4C41-A38F-CE0063EA88FD}" vid="{13A898F1-4F0E-408F-873B-255EDF2E58FC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1199</Words>
  <Application>Microsoft Office PowerPoint</Application>
  <PresentationFormat>Widescreen</PresentationFormat>
  <Paragraphs>253</Paragraphs>
  <Slides>32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Comfortaa</vt:lpstr>
      <vt:lpstr>Lato</vt:lpstr>
      <vt:lpstr>Gill Sans MT</vt:lpstr>
      <vt:lpstr>Calibri</vt:lpstr>
      <vt:lpstr>Arial</vt:lpstr>
      <vt:lpstr>Century Schoolbook</vt:lpstr>
      <vt:lpstr>Impact</vt:lpstr>
      <vt:lpstr>Selo</vt:lpstr>
      <vt:lpstr>Apresentação do PowerPoint</vt:lpstr>
      <vt:lpstr>Python ? De onde vem? O que é?</vt:lpstr>
      <vt:lpstr>Python é vida? Sim ou com certeza</vt:lpstr>
      <vt:lpstr>...Em python...</vt:lpstr>
      <vt:lpstr>Quem usa python?</vt:lpstr>
      <vt:lpstr>No brasil</vt:lpstr>
      <vt:lpstr>O que são algoritmos?</vt:lpstr>
      <vt:lpstr>Onde usamos algoritmos ?</vt:lpstr>
      <vt:lpstr>Algoritmo para atravessar a rua</vt:lpstr>
      <vt:lpstr>Algoritmos e computação</vt:lpstr>
      <vt:lpstr>Algoritmos Computacionais </vt:lpstr>
      <vt:lpstr>Variáveis </vt:lpstr>
      <vt:lpstr>Regras </vt:lpstr>
      <vt:lpstr>Como criar uma variável?</vt:lpstr>
      <vt:lpstr>           DICA CORINGA!  </vt:lpstr>
      <vt:lpstr>Tipos primitivos de dados</vt:lpstr>
      <vt:lpstr>Operadores Aritméticos  </vt:lpstr>
      <vt:lpstr>Ordem de Precedência</vt:lpstr>
      <vt:lpstr>Operadores Relacionais</vt:lpstr>
      <vt:lpstr>DÚVIDAS?</vt:lpstr>
      <vt:lpstr>VAMOS PRATICAR?</vt:lpstr>
      <vt:lpstr>Recebendo do Teclado</vt:lpstr>
      <vt:lpstr>EXERCITA MAIS QUE DA CERTO!</vt:lpstr>
      <vt:lpstr>O que é uma estrutura condicional?</vt:lpstr>
      <vt:lpstr>Condicional Simples</vt:lpstr>
      <vt:lpstr>Condicional Composta</vt:lpstr>
      <vt:lpstr>Apresentação do PowerPoint</vt:lpstr>
      <vt:lpstr>Elif</vt:lpstr>
      <vt:lpstr>Print GOURMET</vt:lpstr>
      <vt:lpstr>FÉ NO PY QUE O EXERCÍCIO SAI</vt:lpstr>
      <vt:lpstr>OBRIGADA!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Sulyn Medeiros</dc:creator>
  <cp:lastModifiedBy>Sulyn Medeiros</cp:lastModifiedBy>
  <cp:revision>1</cp:revision>
  <dcterms:created xsi:type="dcterms:W3CDTF">2020-09-14T18:32:46Z</dcterms:created>
  <dcterms:modified xsi:type="dcterms:W3CDTF">2020-09-14T18:34:47Z</dcterms:modified>
</cp:coreProperties>
</file>